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handoutMasterIdLst>
    <p:handoutMasterId r:id="rId15"/>
  </p:handoutMasterIdLst>
  <p:sldIdLst>
    <p:sldId id="256" r:id="rId2"/>
    <p:sldId id="257" r:id="rId3"/>
    <p:sldId id="258" r:id="rId4"/>
    <p:sldId id="267" r:id="rId5"/>
    <p:sldId id="259" r:id="rId6"/>
    <p:sldId id="260" r:id="rId7"/>
    <p:sldId id="261" r:id="rId8"/>
    <p:sldId id="262" r:id="rId9"/>
    <p:sldId id="263" r:id="rId10"/>
    <p:sldId id="264" r:id="rId11"/>
    <p:sldId id="265" r:id="rId12"/>
    <p:sldId id="266" r:id="rId13"/>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320" autoAdjust="0"/>
    <p:restoredTop sz="94695" autoAdjust="0"/>
  </p:normalViewPr>
  <p:slideViewPr>
    <p:cSldViewPr>
      <p:cViewPr varScale="1">
        <p:scale>
          <a:sx n="70" d="100"/>
          <a:sy n="70" d="100"/>
        </p:scale>
        <p:origin x="1518"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69AF350-21CF-448F-AC0A-DA2BFC7CCB72}" type="datetimeFigureOut">
              <a:rPr kumimoji="1" lang="ja-JP" altLang="en-US" smtClean="0"/>
              <a:t>2016/11/25</a:t>
            </a:fld>
            <a:endParaRPr kumimoji="1" lang="ja-JP" altLang="en-US"/>
          </a:p>
        </p:txBody>
      </p:sp>
      <p:sp>
        <p:nvSpPr>
          <p:cNvPr id="4" name="フッター プレースホルダ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5" name="スライド番号プレースホルダ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21B5582-BEC8-436C-998F-FB65D0985338}" type="slidenum">
              <a:rPr kumimoji="1" lang="ja-JP" altLang="en-US" smtClean="0"/>
              <a:t>‹#›</a:t>
            </a:fld>
            <a:endParaRPr kumimoji="1" lang="ja-JP" altLang="en-US"/>
          </a:p>
        </p:txBody>
      </p:sp>
    </p:spTree>
    <p:extLst>
      <p:ext uri="{BB962C8B-B14F-4D97-AF65-F5344CB8AC3E}">
        <p14:creationId xmlns:p14="http://schemas.microsoft.com/office/powerpoint/2010/main" val="2063661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E8CCB1B-D81B-4318-ABDF-D65BCB5A22CB}" type="datetimeFigureOut">
              <a:rPr kumimoji="1" lang="ja-JP" altLang="en-US" smtClean="0"/>
              <a:pPr/>
              <a:t>2016/11/25</a:t>
            </a:fld>
            <a:endParaRPr kumimoji="1" lang="ja-JP" altLang="en-US"/>
          </a:p>
        </p:txBody>
      </p:sp>
      <p:sp>
        <p:nvSpPr>
          <p:cNvPr id="4" name="スライド イメージ プレースホル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A30D85-4DB8-417B-9416-3BC3100180D7}" type="slidenum">
              <a:rPr kumimoji="1" lang="ja-JP" altLang="en-US" smtClean="0"/>
              <a:pPr/>
              <a:t>‹#›</a:t>
            </a:fld>
            <a:endParaRPr kumimoji="1" lang="ja-JP" altLang="en-US"/>
          </a:p>
        </p:txBody>
      </p:sp>
    </p:spTree>
    <p:extLst>
      <p:ext uri="{BB962C8B-B14F-4D97-AF65-F5344CB8AC3E}">
        <p14:creationId xmlns:p14="http://schemas.microsoft.com/office/powerpoint/2010/main" val="647562309"/>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8BA30D85-4DB8-417B-9416-3BC3100180D7}" type="slidenum">
              <a:rPr kumimoji="1" lang="ja-JP" altLang="en-US" smtClean="0"/>
              <a:pPr/>
              <a:t>2</a:t>
            </a:fld>
            <a:endParaRPr kumimoji="1" lang="ja-JP" altLang="en-US"/>
          </a:p>
        </p:txBody>
      </p:sp>
    </p:spTree>
    <p:extLst>
      <p:ext uri="{BB962C8B-B14F-4D97-AF65-F5344CB8AC3E}">
        <p14:creationId xmlns:p14="http://schemas.microsoft.com/office/powerpoint/2010/main" val="8649940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dirty="0"/>
          </a:p>
        </p:txBody>
      </p:sp>
      <p:sp>
        <p:nvSpPr>
          <p:cNvPr id="4" name="スライド番号プレースホルダ 3"/>
          <p:cNvSpPr>
            <a:spLocks noGrp="1"/>
          </p:cNvSpPr>
          <p:nvPr>
            <p:ph type="sldNum" sz="quarter" idx="10"/>
          </p:nvPr>
        </p:nvSpPr>
        <p:spPr/>
        <p:txBody>
          <a:bodyPr/>
          <a:lstStyle/>
          <a:p>
            <a:fld id="{8BA30D85-4DB8-417B-9416-3BC3100180D7}" type="slidenum">
              <a:rPr kumimoji="1" lang="ja-JP" altLang="en-US" smtClean="0"/>
              <a:pPr/>
              <a:t>9</a:t>
            </a:fld>
            <a:endParaRPr kumimoji="1" lang="ja-JP" altLang="en-US"/>
          </a:p>
        </p:txBody>
      </p:sp>
    </p:spTree>
    <p:extLst>
      <p:ext uri="{BB962C8B-B14F-4D97-AF65-F5344CB8AC3E}">
        <p14:creationId xmlns:p14="http://schemas.microsoft.com/office/powerpoint/2010/main" val="149133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bg>
      <p:bgRef idx="1002">
        <a:schemeClr val="bg2"/>
      </p:bgRef>
    </p:bg>
    <p:spTree>
      <p:nvGrpSpPr>
        <p:cNvPr id="1" name=""/>
        <p:cNvGrpSpPr/>
        <p:nvPr/>
      </p:nvGrpSpPr>
      <p:grpSpPr>
        <a:xfrm>
          <a:off x="0" y="0"/>
          <a:ext cx="0" cy="0"/>
          <a:chOff x="0" y="0"/>
          <a:chExt cx="0" cy="0"/>
        </a:xfrm>
      </p:grpSpPr>
      <p:sp>
        <p:nvSpPr>
          <p:cNvPr id="9" name="タイトル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ja-JP" altLang="en-US" smtClean="0"/>
              <a:t>マスタ タイトルの書式設定</a:t>
            </a:r>
            <a:endParaRPr kumimoji="0" lang="en-US"/>
          </a:p>
        </p:txBody>
      </p:sp>
      <p:sp>
        <p:nvSpPr>
          <p:cNvPr id="17" name="サブタイトル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ja-JP" altLang="en-US" smtClean="0"/>
              <a:t>マスタ サブタイトルの書式設定</a:t>
            </a:r>
            <a:endParaRPr kumimoji="0" lang="en-US"/>
          </a:p>
        </p:txBody>
      </p:sp>
      <p:sp>
        <p:nvSpPr>
          <p:cNvPr id="30" name="日付プレースホルダ 29"/>
          <p:cNvSpPr>
            <a:spLocks noGrp="1"/>
          </p:cNvSpPr>
          <p:nvPr>
            <p:ph type="dt" sz="half" idx="10"/>
          </p:nvPr>
        </p:nvSpPr>
        <p:spPr/>
        <p:txBody>
          <a:bodyPr/>
          <a:lstStyle/>
          <a:p>
            <a:fld id="{717E29C5-F1D9-4A9E-881A-C6F2C8E7D297}" type="datetime1">
              <a:rPr kumimoji="1" lang="ja-JP" altLang="en-US" smtClean="0"/>
              <a:pPr/>
              <a:t>2016/11/25</a:t>
            </a:fld>
            <a:endParaRPr kumimoji="1" lang="ja-JP" altLang="en-US"/>
          </a:p>
        </p:txBody>
      </p:sp>
      <p:sp>
        <p:nvSpPr>
          <p:cNvPr id="19" name="フッター プレースホルダ 18"/>
          <p:cNvSpPr>
            <a:spLocks noGrp="1"/>
          </p:cNvSpPr>
          <p:nvPr>
            <p:ph type="ftr" sz="quarter" idx="11"/>
          </p:nvPr>
        </p:nvSpPr>
        <p:spPr/>
        <p:txBody>
          <a:bodyPr/>
          <a:lstStyle/>
          <a:p>
            <a:endParaRPr kumimoji="1" lang="ja-JP" altLang="en-US"/>
          </a:p>
        </p:txBody>
      </p:sp>
      <p:sp>
        <p:nvSpPr>
          <p:cNvPr id="27" name="スライド番号プレースホルダ 26"/>
          <p:cNvSpPr>
            <a:spLocks noGrp="1"/>
          </p:cNvSpPr>
          <p:nvPr>
            <p:ph type="sldNum" sz="quarter" idx="12"/>
          </p:nvPr>
        </p:nvSpPr>
        <p:spPr/>
        <p:txBody>
          <a:bodyPr/>
          <a:lstStyle/>
          <a:p>
            <a:fld id="{048697AD-AF2E-4BD1-A366-81D4A387D0DD}" type="slidenum">
              <a:rPr kumimoji="1" lang="ja-JP" altLang="en-US" smtClean="0"/>
              <a:pPr/>
              <a:t>‹#›</a:t>
            </a:fld>
            <a:endParaRPr kumimoji="1" lang="ja-JP"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0" lang="ja-JP" altLang="en-US" smtClean="0"/>
              <a:t>マスタ タイトルの書式設定</a:t>
            </a:r>
            <a:endParaRPr kumimoji="0" lang="en-US"/>
          </a:p>
        </p:txBody>
      </p:sp>
      <p:sp>
        <p:nvSpPr>
          <p:cNvPr id="3" name="コンテンツ プレースホルダ 2"/>
          <p:cNvSpPr>
            <a:spLocks noGrp="1"/>
          </p:cNvSpPr>
          <p:nvPr>
            <p:ph idx="1"/>
          </p:nvPr>
        </p:nvSpPr>
        <p:spPr/>
        <p:txBody>
          <a:body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p>
            <a:fld id="{5C91C577-972D-4DB1-A199-E570F58CBB13}" type="datetime1">
              <a:rPr kumimoji="1" lang="ja-JP" altLang="en-US" smtClean="0"/>
              <a:pPr/>
              <a:t>2016/11/25</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048697AD-AF2E-4BD1-A366-81D4A387D0DD}" type="slidenum">
              <a:rPr kumimoji="1" lang="ja-JP" altLang="en-US" smtClean="0"/>
              <a:pPr/>
              <a: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bg>
      <p:bgRef idx="1002">
        <a:schemeClr val="bg2"/>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ja-JP" altLang="en-US" smtClean="0"/>
              <a:t>マスタ テキストの書式設定</a:t>
            </a:r>
          </a:p>
        </p:txBody>
      </p:sp>
      <p:sp>
        <p:nvSpPr>
          <p:cNvPr id="4" name="日付プレースホルダ 3"/>
          <p:cNvSpPr>
            <a:spLocks noGrp="1"/>
          </p:cNvSpPr>
          <p:nvPr>
            <p:ph type="dt" sz="half" idx="10"/>
          </p:nvPr>
        </p:nvSpPr>
        <p:spPr/>
        <p:txBody>
          <a:bodyPr/>
          <a:lstStyle/>
          <a:p>
            <a:fld id="{A9016FDF-7970-4786-A7B8-AEDD62E68843}" type="datetime1">
              <a:rPr kumimoji="1" lang="ja-JP" altLang="en-US" smtClean="0"/>
              <a:pPr/>
              <a:t>2016/11/25</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048697AD-AF2E-4BD1-A366-81D4A387D0DD}" type="slidenum">
              <a:rPr kumimoji="1" lang="ja-JP" altLang="en-US" smtClean="0"/>
              <a:pPr/>
              <a:t>‹#›</a:t>
            </a:fld>
            <a:endParaRPr kumimoji="1" lang="ja-JP"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704088"/>
            <a:ext cx="8229600" cy="1143000"/>
          </a:xfrm>
        </p:spPr>
        <p:txBody>
          <a:bodyPr/>
          <a:lstStyle/>
          <a:p>
            <a:r>
              <a:rPr kumimoji="0" lang="ja-JP" altLang="en-US" smtClean="0"/>
              <a:t>マスタ タイトルの書式設定</a:t>
            </a:r>
            <a:endParaRPr kumimoji="0" lang="en-US"/>
          </a:p>
        </p:txBody>
      </p:sp>
      <p:sp>
        <p:nvSpPr>
          <p:cNvPr id="3" name="コンテンツ プレースホルダ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コンテンツ プレースホルダ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p>
            <a:fld id="{3A54826D-8EB0-4558-8446-040A0587A1A3}" type="datetime1">
              <a:rPr kumimoji="1" lang="ja-JP" altLang="en-US" smtClean="0"/>
              <a:pPr/>
              <a:t>2016/11/25</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048697AD-AF2E-4BD1-A366-81D4A387D0DD}" type="slidenum">
              <a:rPr kumimoji="1" lang="ja-JP" altLang="en-US" smtClean="0"/>
              <a:pPr/>
              <a: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704088"/>
            <a:ext cx="8229600" cy="1143000"/>
          </a:xfrm>
        </p:spPr>
        <p:txBody>
          <a:bodyPr tIns="45720" anchor="b"/>
          <a:lstStyle>
            <a:lvl1pPr>
              <a:defRPr/>
            </a:lvl1pPr>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ja-JP" altLang="en-US" smtClean="0"/>
              <a:t>マスタ テキストの書式設定</a:t>
            </a:r>
          </a:p>
        </p:txBody>
      </p:sp>
      <p:sp>
        <p:nvSpPr>
          <p:cNvPr id="4" name="テキスト プレースホルダ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ja-JP" altLang="en-US" smtClean="0"/>
              <a:t>マスタ テキストの書式設定</a:t>
            </a:r>
          </a:p>
        </p:txBody>
      </p:sp>
      <p:sp>
        <p:nvSpPr>
          <p:cNvPr id="5" name="コンテンツ プレースホルダ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6" name="コンテンツ プレースホルダ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7" name="日付プレースホルダ 6"/>
          <p:cNvSpPr>
            <a:spLocks noGrp="1"/>
          </p:cNvSpPr>
          <p:nvPr>
            <p:ph type="dt" sz="half" idx="10"/>
          </p:nvPr>
        </p:nvSpPr>
        <p:spPr/>
        <p:txBody>
          <a:bodyPr/>
          <a:lstStyle/>
          <a:p>
            <a:fld id="{0B846A6C-C007-45FE-864B-A38E7DB4D85E}" type="datetime1">
              <a:rPr kumimoji="1" lang="ja-JP" altLang="en-US" smtClean="0"/>
              <a:pPr/>
              <a:t>2016/11/25</a:t>
            </a:fld>
            <a:endParaRPr kumimoji="1" lang="ja-JP" altLang="en-US"/>
          </a:p>
        </p:txBody>
      </p:sp>
      <p:sp>
        <p:nvSpPr>
          <p:cNvPr id="8" name="フッター プレースホルダ 7"/>
          <p:cNvSpPr>
            <a:spLocks noGrp="1"/>
          </p:cNvSpPr>
          <p:nvPr>
            <p:ph type="ftr" sz="quarter" idx="11"/>
          </p:nvPr>
        </p:nvSpPr>
        <p:spPr/>
        <p:txBody>
          <a:bodyPr/>
          <a:lstStyle/>
          <a:p>
            <a:endParaRPr kumimoji="1" lang="ja-JP" altLang="en-US"/>
          </a:p>
        </p:txBody>
      </p:sp>
      <p:sp>
        <p:nvSpPr>
          <p:cNvPr id="9" name="スライド番号プレースホルダ 8"/>
          <p:cNvSpPr>
            <a:spLocks noGrp="1"/>
          </p:cNvSpPr>
          <p:nvPr>
            <p:ph type="sldNum" sz="quarter" idx="12"/>
          </p:nvPr>
        </p:nvSpPr>
        <p:spPr/>
        <p:txBody>
          <a:bodyPr/>
          <a:lstStyle/>
          <a:p>
            <a:fld id="{048697AD-AF2E-4BD1-A366-81D4A387D0DD}" type="slidenum">
              <a:rPr kumimoji="1" lang="ja-JP" altLang="en-US" smtClean="0"/>
              <a:pPr/>
              <a: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ja-JP" altLang="en-US" smtClean="0"/>
              <a:t>マスタ タイトルの書式設定</a:t>
            </a:r>
            <a:endParaRPr kumimoji="0" lang="en-US"/>
          </a:p>
        </p:txBody>
      </p:sp>
      <p:sp>
        <p:nvSpPr>
          <p:cNvPr id="3" name="日付プレースホルダ 2"/>
          <p:cNvSpPr>
            <a:spLocks noGrp="1"/>
          </p:cNvSpPr>
          <p:nvPr>
            <p:ph type="dt" sz="half" idx="10"/>
          </p:nvPr>
        </p:nvSpPr>
        <p:spPr/>
        <p:txBody>
          <a:bodyPr/>
          <a:lstStyle/>
          <a:p>
            <a:fld id="{D8532BE5-86D4-4C4D-8B7A-45F9ECC1991B}" type="datetime1">
              <a:rPr kumimoji="1" lang="ja-JP" altLang="en-US" smtClean="0"/>
              <a:pPr/>
              <a:t>2016/11/25</a:t>
            </a:fld>
            <a:endParaRPr kumimoji="1" lang="ja-JP" altLang="en-US"/>
          </a:p>
        </p:txBody>
      </p:sp>
      <p:sp>
        <p:nvSpPr>
          <p:cNvPr id="4" name="フッター プレースホルダ 3"/>
          <p:cNvSpPr>
            <a:spLocks noGrp="1"/>
          </p:cNvSpPr>
          <p:nvPr>
            <p:ph type="ftr" sz="quarter" idx="11"/>
          </p:nvPr>
        </p:nvSpPr>
        <p:spPr/>
        <p:txBody>
          <a:bodyPr/>
          <a:lstStyle/>
          <a:p>
            <a:endParaRPr kumimoji="1" lang="ja-JP" altLang="en-US"/>
          </a:p>
        </p:txBody>
      </p:sp>
      <p:sp>
        <p:nvSpPr>
          <p:cNvPr id="5" name="スライド番号プレースホルダ 4"/>
          <p:cNvSpPr>
            <a:spLocks noGrp="1"/>
          </p:cNvSpPr>
          <p:nvPr>
            <p:ph type="sldNum" sz="quarter" idx="12"/>
          </p:nvPr>
        </p:nvSpPr>
        <p:spPr/>
        <p:txBody>
          <a:bodyPr/>
          <a:lstStyle/>
          <a:p>
            <a:fld id="{048697AD-AF2E-4BD1-A366-81D4A387D0DD}" type="slidenum">
              <a:rPr kumimoji="1" lang="ja-JP" altLang="en-US" smtClean="0"/>
              <a:pPr/>
              <a: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p>
            <a:fld id="{CA3A7C40-66D3-40C3-A9EF-CD2376732192}" type="datetime1">
              <a:rPr kumimoji="1" lang="ja-JP" altLang="en-US" smtClean="0"/>
              <a:pPr/>
              <a:t>2016/11/25</a:t>
            </a:fld>
            <a:endParaRPr kumimoji="1" lang="ja-JP" altLang="en-US"/>
          </a:p>
        </p:txBody>
      </p:sp>
      <p:sp>
        <p:nvSpPr>
          <p:cNvPr id="3" name="フッター プレースホルダ 2"/>
          <p:cNvSpPr>
            <a:spLocks noGrp="1"/>
          </p:cNvSpPr>
          <p:nvPr>
            <p:ph type="ftr" sz="quarter" idx="11"/>
          </p:nvPr>
        </p:nvSpPr>
        <p:spPr/>
        <p:txBody>
          <a:bodyPr/>
          <a:lstStyle/>
          <a:p>
            <a:endParaRPr kumimoji="1" lang="ja-JP" altLang="en-US"/>
          </a:p>
        </p:txBody>
      </p:sp>
      <p:sp>
        <p:nvSpPr>
          <p:cNvPr id="4" name="スライド番号プレースホルダ 3"/>
          <p:cNvSpPr>
            <a:spLocks noGrp="1"/>
          </p:cNvSpPr>
          <p:nvPr>
            <p:ph type="sldNum" sz="quarter" idx="12"/>
          </p:nvPr>
        </p:nvSpPr>
        <p:spPr/>
        <p:txBody>
          <a:bodyPr/>
          <a:lstStyle/>
          <a:p>
            <a:fld id="{048697AD-AF2E-4BD1-A366-81D4A387D0DD}" type="slidenum">
              <a:rPr kumimoji="1" lang="ja-JP" altLang="en-US" smtClean="0"/>
              <a:pPr/>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ja-JP" altLang="en-US" smtClean="0"/>
              <a:t>マスタ タイトルの書式設定</a:t>
            </a:r>
            <a:endParaRPr kumimoji="0" lang="en-US"/>
          </a:p>
        </p:txBody>
      </p:sp>
      <p:sp>
        <p:nvSpPr>
          <p:cNvPr id="3" name="テキスト プレースホルダ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ja-JP" altLang="en-US" smtClean="0"/>
              <a:t>マスタ テキストの書式設定</a:t>
            </a:r>
          </a:p>
        </p:txBody>
      </p:sp>
      <p:sp>
        <p:nvSpPr>
          <p:cNvPr id="4" name="コンテンツ プレースホルダ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p>
            <a:fld id="{B996154F-46FF-4150-A3F4-39D45AC64300}" type="datetime1">
              <a:rPr kumimoji="1" lang="ja-JP" altLang="en-US" smtClean="0"/>
              <a:pPr/>
              <a:t>2016/11/25</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048697AD-AF2E-4BD1-A366-81D4A387D0DD}" type="slidenum">
              <a:rPr kumimoji="1" lang="ja-JP" altLang="en-US" smtClean="0"/>
              <a:pPr/>
              <a: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spTree>
      <p:nvGrpSpPr>
        <p:cNvPr id="1" name=""/>
        <p:cNvGrpSpPr/>
        <p:nvPr/>
      </p:nvGrpSpPr>
      <p:grpSpPr>
        <a:xfrm>
          <a:off x="0" y="0"/>
          <a:ext cx="0" cy="0"/>
          <a:chOff x="0" y="0"/>
          <a:chExt cx="0" cy="0"/>
        </a:xfrm>
      </p:grpSpPr>
      <p:sp>
        <p:nvSpPr>
          <p:cNvPr id="9" name="1 つの角を丸めた四角形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直角三角形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タイトル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ja-JP" altLang="en-US" smtClean="0"/>
              <a:t>マスタ タイトルの書式設定</a:t>
            </a:r>
            <a:endParaRPr kumimoji="0" lang="en-US"/>
          </a:p>
        </p:txBody>
      </p:sp>
      <p:sp>
        <p:nvSpPr>
          <p:cNvPr id="4" name="テキスト プレースホルダ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ja-JP" altLang="en-US" smtClean="0"/>
              <a:t>マスタ テキストの書式設定</a:t>
            </a:r>
          </a:p>
        </p:txBody>
      </p:sp>
      <p:sp>
        <p:nvSpPr>
          <p:cNvPr id="5" name="日付プレースホルダ 4"/>
          <p:cNvSpPr>
            <a:spLocks noGrp="1"/>
          </p:cNvSpPr>
          <p:nvPr>
            <p:ph type="dt" sz="half" idx="10"/>
          </p:nvPr>
        </p:nvSpPr>
        <p:spPr/>
        <p:txBody>
          <a:bodyPr/>
          <a:lstStyle/>
          <a:p>
            <a:fld id="{08C16214-7F78-4B3D-9735-93E5059A4785}" type="datetime1">
              <a:rPr kumimoji="1" lang="ja-JP" altLang="en-US" smtClean="0"/>
              <a:pPr/>
              <a:t>2016/11/25</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a:xfrm>
            <a:off x="8077200" y="6356350"/>
            <a:ext cx="609600" cy="365125"/>
          </a:xfrm>
        </p:spPr>
        <p:txBody>
          <a:bodyPr/>
          <a:lstStyle/>
          <a:p>
            <a:fld id="{048697AD-AF2E-4BD1-A366-81D4A387D0DD}" type="slidenum">
              <a:rPr kumimoji="1" lang="ja-JP" altLang="en-US" smtClean="0"/>
              <a:pPr/>
              <a:t>‹#›</a:t>
            </a:fld>
            <a:endParaRPr kumimoji="1" lang="ja-JP" altLang="en-US"/>
          </a:p>
        </p:txBody>
      </p:sp>
      <p:sp>
        <p:nvSpPr>
          <p:cNvPr id="3" name="図プレースホルダ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ja-JP" altLang="en-US" smtClean="0"/>
              <a:t>アイコンをクリックして図を追加</a:t>
            </a:r>
            <a:endParaRPr kumimoji="0" lang="en-US" dirty="0"/>
          </a:p>
        </p:txBody>
      </p:sp>
      <p:sp>
        <p:nvSpPr>
          <p:cNvPr id="10" name="フリーフォーム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フリーフォーム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p:txBody>
          <a:bodyPr vert="eaVer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p>
            <a:fld id="{680A7909-D25E-4FB3-99A3-1BA97627E391}" type="datetime1">
              <a:rPr kumimoji="1" lang="ja-JP" altLang="en-US" smtClean="0"/>
              <a:pPr/>
              <a:t>2016/11/25</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048697AD-AF2E-4BD1-A366-81D4A387D0DD}" type="slidenum">
              <a:rPr kumimoji="1" lang="ja-JP" altLang="en-US" smtClean="0"/>
              <a:pPr/>
              <a: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914401"/>
            <a:ext cx="2057400" cy="5211763"/>
          </a:xfrm>
        </p:spPr>
        <p:txBody>
          <a:bodyPr vert="eaVer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a:xfrm>
            <a:off x="457200" y="914401"/>
            <a:ext cx="6019800" cy="5211763"/>
          </a:xfrm>
        </p:spPr>
        <p:txBody>
          <a:bodyPr vert="eaVer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p>
            <a:fld id="{BA3A691C-0A4A-420F-892A-10FA762A9530}" type="datetime1">
              <a:rPr kumimoji="1" lang="ja-JP" altLang="en-US" smtClean="0"/>
              <a:pPr/>
              <a:t>2016/11/25</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048697AD-AF2E-4BD1-A366-81D4A387D0DD}" type="slidenum">
              <a:rPr kumimoji="1" lang="ja-JP" altLang="en-US" smtClean="0"/>
              <a:pPr/>
              <a: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フリーフォーム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フリーフォーム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タイトル プレースホルダ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ja-JP" altLang="en-US" smtClean="0"/>
              <a:t>マスタ タイトルの書式設定</a:t>
            </a:r>
            <a:endParaRPr kumimoji="0" lang="en-US"/>
          </a:p>
        </p:txBody>
      </p:sp>
      <p:sp>
        <p:nvSpPr>
          <p:cNvPr id="30" name="テキスト プレースホルダ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ja-JP" altLang="en-US" smtClean="0"/>
              <a:t>マスタ テキストの書式設定</a:t>
            </a:r>
          </a:p>
          <a:p>
            <a:pPr lvl="1" eaLnBrk="1" latinLnBrk="0" hangingPunct="1"/>
            <a:r>
              <a:rPr kumimoji="0" lang="ja-JP" altLang="en-US" smtClean="0"/>
              <a:t>第 </a:t>
            </a:r>
            <a:r>
              <a:rPr kumimoji="0" lang="en-US" altLang="ja-JP" smtClean="0"/>
              <a:t>2 </a:t>
            </a:r>
            <a:r>
              <a:rPr kumimoji="0" lang="ja-JP" altLang="en-US" smtClean="0"/>
              <a:t>レベル</a:t>
            </a:r>
          </a:p>
          <a:p>
            <a:pPr lvl="2" eaLnBrk="1" latinLnBrk="0" hangingPunct="1"/>
            <a:r>
              <a:rPr kumimoji="0" lang="ja-JP" altLang="en-US" smtClean="0"/>
              <a:t>第 </a:t>
            </a:r>
            <a:r>
              <a:rPr kumimoji="0" lang="en-US" altLang="ja-JP" smtClean="0"/>
              <a:t>3 </a:t>
            </a:r>
            <a:r>
              <a:rPr kumimoji="0" lang="ja-JP" altLang="en-US" smtClean="0"/>
              <a:t>レベル</a:t>
            </a:r>
          </a:p>
          <a:p>
            <a:pPr lvl="3" eaLnBrk="1" latinLnBrk="0" hangingPunct="1"/>
            <a:r>
              <a:rPr kumimoji="0" lang="ja-JP" altLang="en-US" smtClean="0"/>
              <a:t>第 </a:t>
            </a:r>
            <a:r>
              <a:rPr kumimoji="0" lang="en-US" altLang="ja-JP" smtClean="0"/>
              <a:t>4 </a:t>
            </a:r>
            <a:r>
              <a:rPr kumimoji="0" lang="ja-JP" altLang="en-US" smtClean="0"/>
              <a:t>レベル</a:t>
            </a:r>
          </a:p>
          <a:p>
            <a:pPr lvl="4" eaLnBrk="1" latinLnBrk="0" hangingPunct="1"/>
            <a:r>
              <a:rPr kumimoji="0" lang="ja-JP" altLang="en-US" smtClean="0"/>
              <a:t>第 </a:t>
            </a:r>
            <a:r>
              <a:rPr kumimoji="0" lang="en-US" altLang="ja-JP" smtClean="0"/>
              <a:t>5 </a:t>
            </a:r>
            <a:r>
              <a:rPr kumimoji="0" lang="ja-JP" altLang="en-US" smtClean="0"/>
              <a:t>レベル</a:t>
            </a:r>
            <a:endParaRPr kumimoji="0" lang="en-US"/>
          </a:p>
        </p:txBody>
      </p:sp>
      <p:sp>
        <p:nvSpPr>
          <p:cNvPr id="10" name="日付プレースホルダ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A8E8B6E5-9514-4A9D-B131-135AAC5BDEA5}" type="datetime1">
              <a:rPr kumimoji="1" lang="ja-JP" altLang="en-US" smtClean="0"/>
              <a:pPr/>
              <a:t>2016/11/25</a:t>
            </a:fld>
            <a:endParaRPr kumimoji="1" lang="ja-JP" altLang="en-US"/>
          </a:p>
        </p:txBody>
      </p:sp>
      <p:sp>
        <p:nvSpPr>
          <p:cNvPr id="22" name="フッター プレースホルダ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kumimoji="1" lang="ja-JP" altLang="en-US"/>
          </a:p>
        </p:txBody>
      </p:sp>
      <p:sp>
        <p:nvSpPr>
          <p:cNvPr id="18" name="スライド番号プレースホルダ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48697AD-AF2E-4BD1-A366-81D4A387D0DD}" type="slidenum">
              <a:rPr kumimoji="1" lang="ja-JP" altLang="en-US" smtClean="0"/>
              <a:pPr/>
              <a:t>‹#›</a:t>
            </a:fld>
            <a:endParaRPr kumimoji="1" lang="ja-JP" altLang="en-US"/>
          </a:p>
        </p:txBody>
      </p:sp>
      <p:grpSp>
        <p:nvGrpSpPr>
          <p:cNvPr id="2" name="グループ化 1"/>
          <p:cNvGrpSpPr/>
          <p:nvPr/>
        </p:nvGrpSpPr>
        <p:grpSpPr>
          <a:xfrm>
            <a:off x="-19017" y="202408"/>
            <a:ext cx="9180548" cy="649224"/>
            <a:chOff x="-19045" y="216550"/>
            <a:chExt cx="9180548" cy="649224"/>
          </a:xfrm>
        </p:grpSpPr>
        <p:sp>
          <p:nvSpPr>
            <p:cNvPr id="12" name="フリーフォーム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フリーフォーム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1"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1"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1"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1"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1"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1"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1"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1"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1"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1" sz="1400" kern="1200" baseline="0">
          <a:solidFill>
            <a:schemeClr val="tx1"/>
          </a:solidFill>
          <a:latin typeface="+mn-lt"/>
          <a:ea typeface="+mn-ea"/>
          <a:cs typeface="+mn-cs"/>
        </a:defRPr>
      </a:lvl9pPr>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ch.yahoo.co.jp/bushikake/index.php?itemid=9"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cfshistory.pdf"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pPr algn="ctr"/>
            <a:r>
              <a:rPr lang="ja-JP" altLang="en-US"/>
              <a:t>キャッシュ</a:t>
            </a:r>
            <a:r>
              <a:rPr kumimoji="1" lang="ja-JP" altLang="en-US" smtClean="0"/>
              <a:t>マネジメント</a:t>
            </a:r>
            <a:r>
              <a:rPr kumimoji="1" lang="en-US" altLang="ja-JP" dirty="0" smtClean="0"/>
              <a:t/>
            </a:r>
            <a:br>
              <a:rPr kumimoji="1" lang="en-US" altLang="ja-JP" dirty="0" smtClean="0"/>
            </a:br>
            <a:endParaRPr kumimoji="1" lang="ja-JP" altLang="en-US" dirty="0"/>
          </a:p>
        </p:txBody>
      </p:sp>
      <p:sp>
        <p:nvSpPr>
          <p:cNvPr id="3" name="サブタイトル 2"/>
          <p:cNvSpPr>
            <a:spLocks noGrp="1"/>
          </p:cNvSpPr>
          <p:nvPr>
            <p:ph type="subTitle" idx="1"/>
          </p:nvPr>
        </p:nvSpPr>
        <p:spPr>
          <a:xfrm>
            <a:off x="533400" y="3228536"/>
            <a:ext cx="7854696" cy="2792752"/>
          </a:xfrm>
        </p:spPr>
        <p:txBody>
          <a:bodyPr>
            <a:normAutofit/>
          </a:bodyPr>
          <a:lstStyle/>
          <a:p>
            <a:pPr algn="ctr"/>
            <a:endParaRPr lang="en-US" altLang="ja-JP" dirty="0" smtClean="0"/>
          </a:p>
          <a:p>
            <a:pPr algn="ctr"/>
            <a:endParaRPr lang="en-US" altLang="ja-JP" dirty="0" smtClean="0"/>
          </a:p>
          <a:p>
            <a:pPr algn="ctr"/>
            <a:r>
              <a:rPr kumimoji="1" lang="ja-JP" altLang="en-US" dirty="0" smtClean="0"/>
              <a:t>桝 岡 源 一 郎</a:t>
            </a:r>
            <a:endParaRPr kumimoji="1" lang="ja-JP" altLang="en-US" dirty="0"/>
          </a:p>
        </p:txBody>
      </p:sp>
      <p:sp>
        <p:nvSpPr>
          <p:cNvPr id="5" name="スライド番号プレースホルダ 4"/>
          <p:cNvSpPr>
            <a:spLocks noGrp="1"/>
          </p:cNvSpPr>
          <p:nvPr>
            <p:ph type="sldNum" sz="quarter" idx="12"/>
          </p:nvPr>
        </p:nvSpPr>
        <p:spPr/>
        <p:txBody>
          <a:bodyPr/>
          <a:lstStyle/>
          <a:p>
            <a:fld id="{048697AD-AF2E-4BD1-A366-81D4A387D0DD}" type="slidenum">
              <a:rPr kumimoji="1" lang="ja-JP" altLang="en-US" smtClean="0"/>
              <a:pPr/>
              <a:t>1</a:t>
            </a:fld>
            <a:endParaRPr kumimoji="1" lang="ja-JP" alt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pPr algn="ctr"/>
            <a:r>
              <a:rPr lang="ja-JP" altLang="en-US" dirty="0" smtClean="0"/>
              <a:t>キャッシュ・フロー計算書</a:t>
            </a:r>
            <a:endParaRPr kumimoji="1" lang="ja-JP" altLang="en-US" dirty="0"/>
          </a:p>
        </p:txBody>
      </p:sp>
      <p:sp>
        <p:nvSpPr>
          <p:cNvPr id="3" name="コンテンツ プレースホルダ 2"/>
          <p:cNvSpPr>
            <a:spLocks noGrp="1"/>
          </p:cNvSpPr>
          <p:nvPr>
            <p:ph idx="1"/>
          </p:nvPr>
        </p:nvSpPr>
        <p:spPr>
          <a:xfrm>
            <a:off x="457200" y="1935480"/>
            <a:ext cx="8229600" cy="1709544"/>
          </a:xfrm>
        </p:spPr>
        <p:txBody>
          <a:bodyPr>
            <a:normAutofit fontScale="85000" lnSpcReduction="20000"/>
          </a:bodyPr>
          <a:lstStyle/>
          <a:p>
            <a:pPr>
              <a:buNone/>
            </a:pPr>
            <a:endParaRPr kumimoji="1" lang="en-US" altLang="ja-JP" sz="1200" dirty="0" smtClean="0"/>
          </a:p>
          <a:p>
            <a:pPr>
              <a:buNone/>
            </a:pPr>
            <a:r>
              <a:rPr kumimoji="1" lang="ja-JP" altLang="en-US" sz="3400" dirty="0" smtClean="0"/>
              <a:t>まずはこれから</a:t>
            </a:r>
            <a:r>
              <a:rPr kumimoji="1" lang="en-US" altLang="ja-JP" sz="3400" dirty="0" smtClean="0"/>
              <a:t>……..</a:t>
            </a:r>
            <a:r>
              <a:rPr kumimoji="1" lang="ja-JP" altLang="en-US" sz="3400" dirty="0" err="1" smtClean="0"/>
              <a:t>。</a:t>
            </a:r>
            <a:endParaRPr kumimoji="1" lang="en-US" altLang="ja-JP" sz="3400" dirty="0" smtClean="0"/>
          </a:p>
          <a:p>
            <a:pPr>
              <a:buNone/>
            </a:pPr>
            <a:endParaRPr kumimoji="1" lang="en-US" altLang="ja-JP" sz="1200" dirty="0" smtClean="0"/>
          </a:p>
          <a:p>
            <a:pPr>
              <a:buNone/>
            </a:pPr>
            <a:r>
              <a:rPr kumimoji="1" lang="ja-JP" altLang="en-US" dirty="0" smtClean="0"/>
              <a:t>　</a:t>
            </a:r>
            <a:r>
              <a:rPr lang="en-US" altLang="ja-JP" dirty="0" smtClean="0">
                <a:hlinkClick r:id="rId3"/>
              </a:rPr>
              <a:t>http://ch.yahoo.co.jp/bushikake/index.php?itemid=9</a:t>
            </a:r>
            <a:endParaRPr lang="en-US" altLang="ja-JP" dirty="0" smtClean="0"/>
          </a:p>
          <a:p>
            <a:pPr>
              <a:buNone/>
            </a:pPr>
            <a:endParaRPr lang="en-US" altLang="ja-JP" sz="1200" dirty="0" smtClean="0"/>
          </a:p>
          <a:p>
            <a:pPr>
              <a:buNone/>
            </a:pPr>
            <a:r>
              <a:rPr lang="ja-JP" altLang="en-US" dirty="0" smtClean="0"/>
              <a:t>　</a:t>
            </a:r>
            <a:endParaRPr kumimoji="1" lang="en-US" altLang="ja-JP" dirty="0" smtClean="0"/>
          </a:p>
          <a:p>
            <a:pPr>
              <a:buNone/>
            </a:pPr>
            <a:endParaRPr kumimoji="1" lang="ja-JP" altLang="en-US" dirty="0"/>
          </a:p>
        </p:txBody>
      </p:sp>
      <p:sp>
        <p:nvSpPr>
          <p:cNvPr id="5" name="スライド番号プレースホルダ 4"/>
          <p:cNvSpPr>
            <a:spLocks noGrp="1"/>
          </p:cNvSpPr>
          <p:nvPr>
            <p:ph type="sldNum" sz="quarter" idx="12"/>
          </p:nvPr>
        </p:nvSpPr>
        <p:spPr/>
        <p:txBody>
          <a:bodyPr/>
          <a:lstStyle/>
          <a:p>
            <a:fld id="{048697AD-AF2E-4BD1-A366-81D4A387D0DD}" type="slidenum">
              <a:rPr kumimoji="1" lang="ja-JP" altLang="en-US" smtClean="0"/>
              <a:pPr/>
              <a:t>2</a:t>
            </a:fld>
            <a:endParaRPr kumimoji="1" lang="ja-JP" altLang="en-US"/>
          </a:p>
        </p:txBody>
      </p:sp>
      <p:sp>
        <p:nvSpPr>
          <p:cNvPr id="6" name="テキスト ボックス 5"/>
          <p:cNvSpPr txBox="1"/>
          <p:nvPr/>
        </p:nvSpPr>
        <p:spPr>
          <a:xfrm>
            <a:off x="467544" y="3356992"/>
            <a:ext cx="8064896" cy="1261884"/>
          </a:xfrm>
          <a:prstGeom prst="rect">
            <a:avLst/>
          </a:prstGeom>
          <a:noFill/>
        </p:spPr>
        <p:txBody>
          <a:bodyPr wrap="square" rtlCol="0">
            <a:spAutoFit/>
          </a:bodyPr>
          <a:lstStyle/>
          <a:p>
            <a:pPr>
              <a:buNone/>
            </a:pPr>
            <a:r>
              <a:rPr lang="ja-JP" altLang="en-US" sz="2800" dirty="0" smtClean="0"/>
              <a:t>　このように、個人生活においても「資金管理」（家計</a:t>
            </a:r>
            <a:endParaRPr lang="en-US" altLang="ja-JP" sz="2800" dirty="0" smtClean="0"/>
          </a:p>
          <a:p>
            <a:pPr>
              <a:buNone/>
            </a:pPr>
            <a:endParaRPr lang="en-US" altLang="ja-JP" sz="2000" dirty="0" smtClean="0"/>
          </a:p>
          <a:p>
            <a:pPr>
              <a:buNone/>
            </a:pPr>
            <a:r>
              <a:rPr lang="ja-JP" altLang="en-US" sz="2800" dirty="0" smtClean="0"/>
              <a:t>簿）を行うことは重要である。</a:t>
            </a:r>
            <a:endParaRPr lang="en-US" altLang="ja-JP" sz="2800" dirty="0" smtClean="0"/>
          </a:p>
        </p:txBody>
      </p:sp>
      <p:sp>
        <p:nvSpPr>
          <p:cNvPr id="8" name="テキスト ボックス 7"/>
          <p:cNvSpPr txBox="1"/>
          <p:nvPr/>
        </p:nvSpPr>
        <p:spPr>
          <a:xfrm>
            <a:off x="395536" y="5013176"/>
            <a:ext cx="8136904" cy="1231106"/>
          </a:xfrm>
          <a:prstGeom prst="rect">
            <a:avLst/>
          </a:prstGeom>
          <a:noFill/>
        </p:spPr>
        <p:txBody>
          <a:bodyPr wrap="square" rtlCol="0">
            <a:spAutoFit/>
          </a:bodyPr>
          <a:lstStyle/>
          <a:p>
            <a:r>
              <a:rPr kumimoji="1" lang="ja-JP" altLang="en-US" sz="2800" dirty="0" smtClean="0"/>
              <a:t>　そこで、家計収支総額をキャッシュ・フロー計算書風</a:t>
            </a:r>
            <a:endParaRPr kumimoji="1" lang="en-US" altLang="ja-JP" sz="2800" dirty="0" smtClean="0"/>
          </a:p>
          <a:p>
            <a:endParaRPr lang="en-US" altLang="ja-JP" dirty="0" smtClean="0"/>
          </a:p>
          <a:p>
            <a:r>
              <a:rPr kumimoji="1" lang="ja-JP" altLang="en-US" sz="2800" dirty="0" smtClean="0"/>
              <a:t>に書いてみるとつぎのようになる。</a:t>
            </a:r>
            <a:endParaRPr kumimoji="1" lang="ja-JP" altLang="en-US" sz="2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 4"/>
          <p:cNvGraphicFramePr>
            <a:graphicFrameLocks noGrp="1"/>
          </p:cNvGraphicFramePr>
          <p:nvPr/>
        </p:nvGraphicFramePr>
        <p:xfrm>
          <a:off x="1691680" y="836702"/>
          <a:ext cx="5256583" cy="5472617"/>
        </p:xfrm>
        <a:graphic>
          <a:graphicData uri="http://schemas.openxmlformats.org/drawingml/2006/table">
            <a:tbl>
              <a:tblPr/>
              <a:tblGrid>
                <a:gridCol w="876097"/>
                <a:gridCol w="2628290"/>
                <a:gridCol w="876098"/>
                <a:gridCol w="876098"/>
              </a:tblGrid>
              <a:tr h="294428">
                <a:tc gridSpan="2">
                  <a:txBody>
                    <a:bodyPr/>
                    <a:lstStyle/>
                    <a:p>
                      <a:pPr algn="l" fontAlgn="ctr"/>
                      <a:r>
                        <a:rPr lang="en-US" altLang="ja-JP" sz="1600" b="1" i="0" u="none" strike="noStrike" dirty="0">
                          <a:solidFill>
                            <a:srgbClr val="000000"/>
                          </a:solidFill>
                          <a:latin typeface="ＭＳ Ｐゴシック"/>
                        </a:rPr>
                        <a:t>Ⅰ </a:t>
                      </a:r>
                      <a:r>
                        <a:rPr lang="ja-JP" altLang="en-US" sz="1600" b="1" i="0" u="none" strike="noStrike" dirty="0">
                          <a:solidFill>
                            <a:srgbClr val="000000"/>
                          </a:solidFill>
                          <a:latin typeface="ＭＳ Ｐゴシック"/>
                        </a:rPr>
                        <a:t>日々の生活に関するお金</a:t>
                      </a:r>
                    </a:p>
                  </a:txBody>
                  <a:tcPr marL="6430" marR="6430" marT="6430" marB="0" anchor="ctr">
                    <a:lnL>
                      <a:noFill/>
                    </a:lnL>
                    <a:lnR>
                      <a:noFill/>
                    </a:lnR>
                    <a:lnT>
                      <a:noFill/>
                    </a:lnT>
                    <a:lnB>
                      <a:noFill/>
                    </a:lnB>
                    <a:solidFill>
                      <a:srgbClr val="DDD9C3"/>
                    </a:solidFill>
                  </a:tcPr>
                </a:tc>
                <a:tc hMerge="1">
                  <a:txBody>
                    <a:bodyPr/>
                    <a:lstStyle/>
                    <a:p>
                      <a:endParaRPr kumimoji="1" lang="ja-JP" altLang="en-US"/>
                    </a:p>
                  </a:txBody>
                  <a:tcPr/>
                </a:tc>
                <a:tc>
                  <a:txBody>
                    <a:bodyPr/>
                    <a:lstStyle/>
                    <a:p>
                      <a:pPr algn="l" fontAlgn="ctr"/>
                      <a:endParaRPr lang="ja-JP" altLang="en-US" sz="700" b="0" i="0" u="none" strike="noStrike">
                        <a:solidFill>
                          <a:srgbClr val="000000"/>
                        </a:solidFill>
                        <a:latin typeface="ＭＳ Ｐゴシック"/>
                      </a:endParaRPr>
                    </a:p>
                  </a:txBody>
                  <a:tcPr marL="6430" marR="6430" marT="6430" marB="0" anchor="ctr">
                    <a:lnL>
                      <a:noFill/>
                    </a:lnL>
                    <a:lnR>
                      <a:noFill/>
                    </a:lnR>
                    <a:lnT>
                      <a:noFill/>
                    </a:lnT>
                    <a:lnB>
                      <a:noFill/>
                    </a:lnB>
                  </a:tcPr>
                </a:tc>
                <a:tc>
                  <a:txBody>
                    <a:bodyPr/>
                    <a:lstStyle/>
                    <a:p>
                      <a:pPr algn="r" fontAlgn="ctr"/>
                      <a:r>
                        <a:rPr lang="ja-JP" altLang="en-US" sz="1100" b="0" i="0" u="none" strike="noStrike" dirty="0">
                          <a:solidFill>
                            <a:srgbClr val="000000"/>
                          </a:solidFill>
                          <a:latin typeface="ＭＳ Ｐゴシック"/>
                        </a:rPr>
                        <a:t>単位：円</a:t>
                      </a:r>
                    </a:p>
                  </a:txBody>
                  <a:tcPr marL="6430" marR="6430" marT="6430" marB="0" anchor="ctr">
                    <a:lnL>
                      <a:noFill/>
                    </a:lnL>
                    <a:lnR>
                      <a:noFill/>
                    </a:lnR>
                    <a:lnT>
                      <a:noFill/>
                    </a:lnT>
                    <a:lnB>
                      <a:noFill/>
                    </a:lnB>
                  </a:tcPr>
                </a:tc>
              </a:tr>
              <a:tr h="286327">
                <a:tc>
                  <a:txBody>
                    <a:bodyPr/>
                    <a:lstStyle/>
                    <a:p>
                      <a:pPr algn="l" fontAlgn="ctr"/>
                      <a:endParaRPr lang="ja-JP" altLang="en-US" sz="700" b="0" i="0" u="none" strike="noStrike">
                        <a:solidFill>
                          <a:srgbClr val="000000"/>
                        </a:solidFill>
                        <a:latin typeface="ＭＳ Ｐゴシック"/>
                      </a:endParaRPr>
                    </a:p>
                  </a:txBody>
                  <a:tcPr marL="6430" marR="6430" marT="6430" marB="0" anchor="ctr">
                    <a:lnL>
                      <a:noFill/>
                    </a:lnL>
                    <a:lnR>
                      <a:noFill/>
                    </a:lnR>
                    <a:lnT>
                      <a:noFill/>
                    </a:lnT>
                    <a:lnB>
                      <a:noFill/>
                    </a:lnB>
                  </a:tcPr>
                </a:tc>
                <a:tc>
                  <a:txBody>
                    <a:bodyPr/>
                    <a:lstStyle/>
                    <a:p>
                      <a:pPr algn="l" fontAlgn="ctr"/>
                      <a:r>
                        <a:rPr lang="ja-JP" altLang="en-US" sz="1200" b="1" i="0" u="none" strike="noStrike" dirty="0">
                          <a:solidFill>
                            <a:srgbClr val="000000"/>
                          </a:solidFill>
                          <a:latin typeface="ＭＳ Ｐゴシック"/>
                        </a:rPr>
                        <a:t>給与支払総額の年計</a:t>
                      </a:r>
                    </a:p>
                  </a:txBody>
                  <a:tcPr marL="6430" marR="6430" marT="6430" marB="0" anchor="ctr">
                    <a:lnL>
                      <a:noFill/>
                    </a:lnL>
                    <a:lnR>
                      <a:noFill/>
                    </a:lnR>
                    <a:lnT>
                      <a:noFill/>
                    </a:lnT>
                    <a:lnB>
                      <a:noFill/>
                    </a:lnB>
                  </a:tcPr>
                </a:tc>
                <a:tc gridSpan="2">
                  <a:txBody>
                    <a:bodyPr/>
                    <a:lstStyle/>
                    <a:p>
                      <a:pPr algn="r" fontAlgn="ctr"/>
                      <a:r>
                        <a:rPr lang="en-US" altLang="ja-JP" sz="1100" b="1" i="0" u="none" strike="noStrike" dirty="0">
                          <a:solidFill>
                            <a:srgbClr val="000000"/>
                          </a:solidFill>
                          <a:latin typeface="ＭＳ Ｐゴシック"/>
                        </a:rPr>
                        <a:t>7,000,000</a:t>
                      </a:r>
                    </a:p>
                  </a:txBody>
                  <a:tcPr marL="6430" marR="6430" marT="6430" marB="0" anchor="ctr">
                    <a:lnL>
                      <a:noFill/>
                    </a:lnL>
                    <a:lnR>
                      <a:noFill/>
                    </a:lnR>
                    <a:lnT>
                      <a:noFill/>
                    </a:lnT>
                    <a:lnB>
                      <a:noFill/>
                    </a:lnB>
                  </a:tcPr>
                </a:tc>
                <a:tc hMerge="1">
                  <a:txBody>
                    <a:bodyPr/>
                    <a:lstStyle/>
                    <a:p>
                      <a:endParaRPr kumimoji="1" lang="ja-JP" altLang="en-US"/>
                    </a:p>
                  </a:txBody>
                  <a:tcPr/>
                </a:tc>
              </a:tr>
              <a:tr h="286327">
                <a:tc>
                  <a:txBody>
                    <a:bodyPr/>
                    <a:lstStyle/>
                    <a:p>
                      <a:pPr algn="l" fontAlgn="ctr"/>
                      <a:endParaRPr lang="ja-JP" altLang="en-US" sz="700" b="0" i="0" u="none" strike="noStrike">
                        <a:solidFill>
                          <a:srgbClr val="000000"/>
                        </a:solidFill>
                        <a:latin typeface="ＭＳ Ｐゴシック"/>
                      </a:endParaRPr>
                    </a:p>
                  </a:txBody>
                  <a:tcPr marL="6430" marR="6430" marT="6430" marB="0" anchor="ctr">
                    <a:lnL>
                      <a:noFill/>
                    </a:lnL>
                    <a:lnR>
                      <a:noFill/>
                    </a:lnR>
                    <a:lnT>
                      <a:noFill/>
                    </a:lnT>
                    <a:lnB>
                      <a:noFill/>
                    </a:lnB>
                  </a:tcPr>
                </a:tc>
                <a:tc>
                  <a:txBody>
                    <a:bodyPr/>
                    <a:lstStyle/>
                    <a:p>
                      <a:pPr algn="l" fontAlgn="ctr"/>
                      <a:r>
                        <a:rPr lang="ja-JP" altLang="en-US" sz="1200" b="1" i="0" u="none" strike="noStrike" dirty="0">
                          <a:solidFill>
                            <a:srgbClr val="000000"/>
                          </a:solidFill>
                          <a:latin typeface="ＭＳ Ｐゴシック"/>
                        </a:rPr>
                        <a:t>健康保険料の年計</a:t>
                      </a:r>
                    </a:p>
                  </a:txBody>
                  <a:tcPr marL="6430" marR="6430" marT="6430" marB="0" anchor="ctr">
                    <a:lnL>
                      <a:noFill/>
                    </a:lnL>
                    <a:lnR>
                      <a:noFill/>
                    </a:lnR>
                    <a:lnT>
                      <a:noFill/>
                    </a:lnT>
                    <a:lnB>
                      <a:noFill/>
                    </a:lnB>
                  </a:tcPr>
                </a:tc>
                <a:tc gridSpan="2">
                  <a:txBody>
                    <a:bodyPr/>
                    <a:lstStyle/>
                    <a:p>
                      <a:pPr algn="r" fontAlgn="ctr"/>
                      <a:r>
                        <a:rPr lang="en-US" altLang="ja-JP" sz="1100" b="1" i="0" u="none" strike="noStrike" dirty="0">
                          <a:solidFill>
                            <a:srgbClr val="000000"/>
                          </a:solidFill>
                          <a:latin typeface="ＭＳ Ｐゴシック"/>
                        </a:rPr>
                        <a:t>-300,000</a:t>
                      </a:r>
                    </a:p>
                  </a:txBody>
                  <a:tcPr marL="6430" marR="6430" marT="6430" marB="0" anchor="ctr">
                    <a:lnL>
                      <a:noFill/>
                    </a:lnL>
                    <a:lnR>
                      <a:noFill/>
                    </a:lnR>
                    <a:lnT>
                      <a:noFill/>
                    </a:lnT>
                    <a:lnB>
                      <a:noFill/>
                    </a:lnB>
                  </a:tcPr>
                </a:tc>
                <a:tc hMerge="1">
                  <a:txBody>
                    <a:bodyPr/>
                    <a:lstStyle/>
                    <a:p>
                      <a:endParaRPr kumimoji="1" lang="ja-JP" altLang="en-US"/>
                    </a:p>
                  </a:txBody>
                  <a:tcPr/>
                </a:tc>
              </a:tr>
              <a:tr h="286327">
                <a:tc>
                  <a:txBody>
                    <a:bodyPr/>
                    <a:lstStyle/>
                    <a:p>
                      <a:pPr algn="l" fontAlgn="ctr"/>
                      <a:endParaRPr lang="ja-JP" altLang="en-US" sz="700" b="0" i="0" u="none" strike="noStrike">
                        <a:solidFill>
                          <a:srgbClr val="000000"/>
                        </a:solidFill>
                        <a:latin typeface="ＭＳ Ｐゴシック"/>
                      </a:endParaRPr>
                    </a:p>
                  </a:txBody>
                  <a:tcPr marL="6430" marR="6430" marT="6430" marB="0" anchor="ctr">
                    <a:lnL>
                      <a:noFill/>
                    </a:lnL>
                    <a:lnR>
                      <a:noFill/>
                    </a:lnR>
                    <a:lnT>
                      <a:noFill/>
                    </a:lnT>
                    <a:lnB>
                      <a:noFill/>
                    </a:lnB>
                  </a:tcPr>
                </a:tc>
                <a:tc>
                  <a:txBody>
                    <a:bodyPr/>
                    <a:lstStyle/>
                    <a:p>
                      <a:pPr algn="l" fontAlgn="ctr"/>
                      <a:r>
                        <a:rPr lang="ja-JP" altLang="en-US" sz="1200" b="1" i="0" u="none" strike="noStrike" dirty="0">
                          <a:solidFill>
                            <a:srgbClr val="000000"/>
                          </a:solidFill>
                          <a:latin typeface="ＭＳ Ｐゴシック"/>
                        </a:rPr>
                        <a:t>雇用保険料の年計</a:t>
                      </a:r>
                    </a:p>
                  </a:txBody>
                  <a:tcPr marL="6430" marR="6430" marT="6430" marB="0" anchor="ctr">
                    <a:lnL>
                      <a:noFill/>
                    </a:lnL>
                    <a:lnR>
                      <a:noFill/>
                    </a:lnR>
                    <a:lnT>
                      <a:noFill/>
                    </a:lnT>
                    <a:lnB>
                      <a:noFill/>
                    </a:lnB>
                  </a:tcPr>
                </a:tc>
                <a:tc gridSpan="2">
                  <a:txBody>
                    <a:bodyPr/>
                    <a:lstStyle/>
                    <a:p>
                      <a:pPr algn="r" fontAlgn="ctr"/>
                      <a:r>
                        <a:rPr lang="en-US" altLang="ja-JP" sz="1100" b="1" i="0" u="none" strike="noStrike" dirty="0">
                          <a:solidFill>
                            <a:srgbClr val="000000"/>
                          </a:solidFill>
                          <a:latin typeface="ＭＳ Ｐゴシック"/>
                        </a:rPr>
                        <a:t>-25,000</a:t>
                      </a:r>
                    </a:p>
                  </a:txBody>
                  <a:tcPr marL="6430" marR="6430" marT="6430" marB="0" anchor="ctr">
                    <a:lnL>
                      <a:noFill/>
                    </a:lnL>
                    <a:lnR>
                      <a:noFill/>
                    </a:lnR>
                    <a:lnT>
                      <a:noFill/>
                    </a:lnT>
                    <a:lnB>
                      <a:noFill/>
                    </a:lnB>
                  </a:tcPr>
                </a:tc>
                <a:tc hMerge="1">
                  <a:txBody>
                    <a:bodyPr/>
                    <a:lstStyle/>
                    <a:p>
                      <a:endParaRPr kumimoji="1" lang="ja-JP" altLang="en-US"/>
                    </a:p>
                  </a:txBody>
                  <a:tcPr/>
                </a:tc>
              </a:tr>
              <a:tr h="286327">
                <a:tc>
                  <a:txBody>
                    <a:bodyPr/>
                    <a:lstStyle/>
                    <a:p>
                      <a:pPr algn="l" fontAlgn="ctr"/>
                      <a:endParaRPr lang="ja-JP" altLang="en-US" sz="700" b="0" i="0" u="none" strike="noStrike">
                        <a:solidFill>
                          <a:srgbClr val="000000"/>
                        </a:solidFill>
                        <a:latin typeface="ＭＳ Ｐゴシック"/>
                      </a:endParaRPr>
                    </a:p>
                  </a:txBody>
                  <a:tcPr marL="6430" marR="6430" marT="6430" marB="0" anchor="ctr">
                    <a:lnL>
                      <a:noFill/>
                    </a:lnL>
                    <a:lnR>
                      <a:noFill/>
                    </a:lnR>
                    <a:lnT>
                      <a:noFill/>
                    </a:lnT>
                    <a:lnB>
                      <a:noFill/>
                    </a:lnB>
                  </a:tcPr>
                </a:tc>
                <a:tc>
                  <a:txBody>
                    <a:bodyPr/>
                    <a:lstStyle/>
                    <a:p>
                      <a:pPr algn="l" fontAlgn="ctr"/>
                      <a:r>
                        <a:rPr lang="ja-JP" altLang="en-US" sz="1200" b="1" i="0" u="none" strike="noStrike" dirty="0">
                          <a:solidFill>
                            <a:srgbClr val="000000"/>
                          </a:solidFill>
                          <a:latin typeface="ＭＳ Ｐゴシック"/>
                        </a:rPr>
                        <a:t>年金の年計</a:t>
                      </a:r>
                    </a:p>
                  </a:txBody>
                  <a:tcPr marL="6430" marR="6430" marT="6430" marB="0" anchor="ctr">
                    <a:lnL>
                      <a:noFill/>
                    </a:lnL>
                    <a:lnR>
                      <a:noFill/>
                    </a:lnR>
                    <a:lnT>
                      <a:noFill/>
                    </a:lnT>
                    <a:lnB>
                      <a:noFill/>
                    </a:lnB>
                  </a:tcPr>
                </a:tc>
                <a:tc gridSpan="2">
                  <a:txBody>
                    <a:bodyPr/>
                    <a:lstStyle/>
                    <a:p>
                      <a:pPr algn="r" fontAlgn="ctr"/>
                      <a:r>
                        <a:rPr lang="en-US" altLang="ja-JP" sz="1100" b="1" i="0" u="none" strike="noStrike" dirty="0">
                          <a:solidFill>
                            <a:srgbClr val="000000"/>
                          </a:solidFill>
                          <a:latin typeface="ＭＳ Ｐゴシック"/>
                        </a:rPr>
                        <a:t>-360,000</a:t>
                      </a:r>
                    </a:p>
                  </a:txBody>
                  <a:tcPr marL="6430" marR="6430" marT="6430" marB="0" anchor="ctr">
                    <a:lnL>
                      <a:noFill/>
                    </a:lnL>
                    <a:lnR>
                      <a:noFill/>
                    </a:lnR>
                    <a:lnT>
                      <a:noFill/>
                    </a:lnT>
                    <a:lnB>
                      <a:noFill/>
                    </a:lnB>
                  </a:tcPr>
                </a:tc>
                <a:tc hMerge="1">
                  <a:txBody>
                    <a:bodyPr/>
                    <a:lstStyle/>
                    <a:p>
                      <a:endParaRPr kumimoji="1" lang="ja-JP" altLang="en-US"/>
                    </a:p>
                  </a:txBody>
                  <a:tcPr/>
                </a:tc>
              </a:tr>
              <a:tr h="286327">
                <a:tc>
                  <a:txBody>
                    <a:bodyPr/>
                    <a:lstStyle/>
                    <a:p>
                      <a:pPr algn="l" fontAlgn="ctr"/>
                      <a:endParaRPr lang="ja-JP" altLang="en-US" sz="700" b="0" i="0" u="none" strike="noStrike">
                        <a:solidFill>
                          <a:srgbClr val="000000"/>
                        </a:solidFill>
                        <a:latin typeface="ＭＳ Ｐゴシック"/>
                      </a:endParaRPr>
                    </a:p>
                  </a:txBody>
                  <a:tcPr marL="6430" marR="6430" marT="6430" marB="0" anchor="ctr">
                    <a:lnL>
                      <a:noFill/>
                    </a:lnL>
                    <a:lnR>
                      <a:noFill/>
                    </a:lnR>
                    <a:lnT>
                      <a:noFill/>
                    </a:lnT>
                    <a:lnB>
                      <a:noFill/>
                    </a:lnB>
                  </a:tcPr>
                </a:tc>
                <a:tc>
                  <a:txBody>
                    <a:bodyPr/>
                    <a:lstStyle/>
                    <a:p>
                      <a:pPr algn="l" fontAlgn="ctr"/>
                      <a:r>
                        <a:rPr lang="ja-JP" altLang="en-US" sz="1200" b="1" i="0" u="none" strike="noStrike" dirty="0">
                          <a:solidFill>
                            <a:srgbClr val="000000"/>
                          </a:solidFill>
                          <a:latin typeface="ＭＳ Ｐゴシック"/>
                        </a:rPr>
                        <a:t>所得税の年計</a:t>
                      </a:r>
                    </a:p>
                  </a:txBody>
                  <a:tcPr marL="6430" marR="6430" marT="6430" marB="0" anchor="ctr">
                    <a:lnL>
                      <a:noFill/>
                    </a:lnL>
                    <a:lnR>
                      <a:noFill/>
                    </a:lnR>
                    <a:lnT>
                      <a:noFill/>
                    </a:lnT>
                    <a:lnB>
                      <a:noFill/>
                    </a:lnB>
                  </a:tcPr>
                </a:tc>
                <a:tc gridSpan="2">
                  <a:txBody>
                    <a:bodyPr/>
                    <a:lstStyle/>
                    <a:p>
                      <a:pPr algn="r" fontAlgn="ctr"/>
                      <a:r>
                        <a:rPr lang="en-US" altLang="ja-JP" sz="1100" b="1" i="0" u="none" strike="noStrike" dirty="0">
                          <a:solidFill>
                            <a:srgbClr val="000000"/>
                          </a:solidFill>
                          <a:latin typeface="ＭＳ Ｐゴシック"/>
                        </a:rPr>
                        <a:t>-400,000</a:t>
                      </a:r>
                    </a:p>
                  </a:txBody>
                  <a:tcPr marL="6430" marR="6430" marT="6430" marB="0" anchor="ctr">
                    <a:lnL>
                      <a:noFill/>
                    </a:lnL>
                    <a:lnR>
                      <a:noFill/>
                    </a:lnR>
                    <a:lnT>
                      <a:noFill/>
                    </a:lnT>
                    <a:lnB>
                      <a:noFill/>
                    </a:lnB>
                  </a:tcPr>
                </a:tc>
                <a:tc hMerge="1">
                  <a:txBody>
                    <a:bodyPr/>
                    <a:lstStyle/>
                    <a:p>
                      <a:endParaRPr kumimoji="1" lang="ja-JP" altLang="en-US"/>
                    </a:p>
                  </a:txBody>
                  <a:tcPr/>
                </a:tc>
              </a:tr>
              <a:tr h="286327">
                <a:tc>
                  <a:txBody>
                    <a:bodyPr/>
                    <a:lstStyle/>
                    <a:p>
                      <a:pPr algn="l" fontAlgn="ctr"/>
                      <a:endParaRPr lang="ja-JP" altLang="en-US" sz="700" b="0" i="0" u="none" strike="noStrike">
                        <a:solidFill>
                          <a:srgbClr val="000000"/>
                        </a:solidFill>
                        <a:latin typeface="ＭＳ Ｐゴシック"/>
                      </a:endParaRPr>
                    </a:p>
                  </a:txBody>
                  <a:tcPr marL="6430" marR="6430" marT="6430" marB="0" anchor="ctr">
                    <a:lnL>
                      <a:noFill/>
                    </a:lnL>
                    <a:lnR>
                      <a:noFill/>
                    </a:lnR>
                    <a:lnT>
                      <a:noFill/>
                    </a:lnT>
                    <a:lnB>
                      <a:noFill/>
                    </a:lnB>
                  </a:tcPr>
                </a:tc>
                <a:tc>
                  <a:txBody>
                    <a:bodyPr/>
                    <a:lstStyle/>
                    <a:p>
                      <a:pPr algn="l" fontAlgn="ctr"/>
                      <a:r>
                        <a:rPr lang="ja-JP" altLang="en-US" sz="1200" b="1" i="0" u="none" strike="noStrike" dirty="0">
                          <a:solidFill>
                            <a:srgbClr val="000000"/>
                          </a:solidFill>
                          <a:latin typeface="ＭＳ Ｐゴシック"/>
                        </a:rPr>
                        <a:t>住民税の年計</a:t>
                      </a:r>
                    </a:p>
                  </a:txBody>
                  <a:tcPr marL="6430" marR="6430" marT="6430" marB="0" anchor="ctr">
                    <a:lnL>
                      <a:noFill/>
                    </a:lnL>
                    <a:lnR>
                      <a:noFill/>
                    </a:lnR>
                    <a:lnT>
                      <a:noFill/>
                    </a:lnT>
                    <a:lnB>
                      <a:noFill/>
                    </a:lnB>
                  </a:tcPr>
                </a:tc>
                <a:tc gridSpan="2">
                  <a:txBody>
                    <a:bodyPr/>
                    <a:lstStyle/>
                    <a:p>
                      <a:pPr algn="r" fontAlgn="ctr"/>
                      <a:r>
                        <a:rPr lang="en-US" altLang="ja-JP" sz="1100" b="1" i="0" u="none" strike="noStrike" dirty="0">
                          <a:solidFill>
                            <a:srgbClr val="000000"/>
                          </a:solidFill>
                          <a:latin typeface="ＭＳ Ｐゴシック"/>
                        </a:rPr>
                        <a:t>-500,000</a:t>
                      </a:r>
                    </a:p>
                  </a:txBody>
                  <a:tcPr marL="6430" marR="6430" marT="6430" marB="0" anchor="ctr">
                    <a:lnL>
                      <a:noFill/>
                    </a:lnL>
                    <a:lnR>
                      <a:noFill/>
                    </a:lnR>
                    <a:lnT>
                      <a:noFill/>
                    </a:lnT>
                    <a:lnB>
                      <a:noFill/>
                    </a:lnB>
                  </a:tcPr>
                </a:tc>
                <a:tc hMerge="1">
                  <a:txBody>
                    <a:bodyPr/>
                    <a:lstStyle/>
                    <a:p>
                      <a:endParaRPr kumimoji="1" lang="ja-JP" altLang="en-US"/>
                    </a:p>
                  </a:txBody>
                  <a:tcPr/>
                </a:tc>
              </a:tr>
              <a:tr h="286327">
                <a:tc>
                  <a:txBody>
                    <a:bodyPr/>
                    <a:lstStyle/>
                    <a:p>
                      <a:pPr algn="l" fontAlgn="ctr"/>
                      <a:endParaRPr lang="ja-JP" altLang="en-US" sz="700" b="0" i="0" u="none" strike="noStrike">
                        <a:solidFill>
                          <a:srgbClr val="000000"/>
                        </a:solidFill>
                        <a:latin typeface="ＭＳ Ｐゴシック"/>
                      </a:endParaRPr>
                    </a:p>
                  </a:txBody>
                  <a:tcPr marL="6430" marR="6430" marT="6430" marB="0" anchor="ctr">
                    <a:lnL>
                      <a:noFill/>
                    </a:lnL>
                    <a:lnR>
                      <a:noFill/>
                    </a:lnR>
                    <a:lnT>
                      <a:noFill/>
                    </a:lnT>
                    <a:lnB>
                      <a:noFill/>
                    </a:lnB>
                  </a:tcPr>
                </a:tc>
                <a:tc>
                  <a:txBody>
                    <a:bodyPr/>
                    <a:lstStyle/>
                    <a:p>
                      <a:pPr algn="l" fontAlgn="ctr"/>
                      <a:r>
                        <a:rPr lang="ja-JP" altLang="en-US" sz="1200" b="1" i="0" u="none" strike="noStrike" dirty="0">
                          <a:solidFill>
                            <a:srgbClr val="000000"/>
                          </a:solidFill>
                          <a:latin typeface="ＭＳ Ｐゴシック"/>
                        </a:rPr>
                        <a:t>食費の年計</a:t>
                      </a:r>
                    </a:p>
                  </a:txBody>
                  <a:tcPr marL="6430" marR="6430" marT="6430" marB="0" anchor="ctr">
                    <a:lnL>
                      <a:noFill/>
                    </a:lnL>
                    <a:lnR>
                      <a:noFill/>
                    </a:lnR>
                    <a:lnT>
                      <a:noFill/>
                    </a:lnT>
                    <a:lnB>
                      <a:noFill/>
                    </a:lnB>
                  </a:tcPr>
                </a:tc>
                <a:tc gridSpan="2">
                  <a:txBody>
                    <a:bodyPr/>
                    <a:lstStyle/>
                    <a:p>
                      <a:pPr algn="r" fontAlgn="ctr"/>
                      <a:r>
                        <a:rPr lang="en-US" altLang="ja-JP" sz="1100" b="1" i="0" u="none" strike="noStrike" dirty="0">
                          <a:solidFill>
                            <a:srgbClr val="000000"/>
                          </a:solidFill>
                          <a:latin typeface="ＭＳ Ｐゴシック"/>
                        </a:rPr>
                        <a:t>-3,700,000</a:t>
                      </a:r>
                    </a:p>
                  </a:txBody>
                  <a:tcPr marL="6430" marR="6430" marT="6430" marB="0" anchor="ctr">
                    <a:lnL>
                      <a:noFill/>
                    </a:lnL>
                    <a:lnR>
                      <a:noFill/>
                    </a:lnR>
                    <a:lnT>
                      <a:noFill/>
                    </a:lnT>
                    <a:lnB>
                      <a:noFill/>
                    </a:lnB>
                  </a:tcPr>
                </a:tc>
                <a:tc hMerge="1">
                  <a:txBody>
                    <a:bodyPr/>
                    <a:lstStyle/>
                    <a:p>
                      <a:endParaRPr kumimoji="1" lang="ja-JP" altLang="en-US"/>
                    </a:p>
                  </a:txBody>
                  <a:tcPr/>
                </a:tc>
              </a:tr>
              <a:tr h="286327">
                <a:tc>
                  <a:txBody>
                    <a:bodyPr/>
                    <a:lstStyle/>
                    <a:p>
                      <a:pPr algn="l" fontAlgn="ctr"/>
                      <a:endParaRPr lang="ja-JP" altLang="en-US" sz="700" b="0" i="0" u="none" strike="noStrike">
                        <a:solidFill>
                          <a:srgbClr val="000000"/>
                        </a:solidFill>
                        <a:latin typeface="ＭＳ Ｐゴシック"/>
                      </a:endParaRPr>
                    </a:p>
                  </a:txBody>
                  <a:tcPr marL="6430" marR="6430" marT="6430" marB="0" anchor="ctr">
                    <a:lnL>
                      <a:noFill/>
                    </a:lnL>
                    <a:lnR>
                      <a:noFill/>
                    </a:lnR>
                    <a:lnT>
                      <a:noFill/>
                    </a:lnT>
                    <a:lnB>
                      <a:noFill/>
                    </a:lnB>
                  </a:tcPr>
                </a:tc>
                <a:tc>
                  <a:txBody>
                    <a:bodyPr/>
                    <a:lstStyle/>
                    <a:p>
                      <a:pPr algn="l" fontAlgn="ctr"/>
                      <a:r>
                        <a:rPr lang="ja-JP" altLang="en-US" sz="1200" b="1" i="0" u="none" strike="noStrike" dirty="0">
                          <a:solidFill>
                            <a:srgbClr val="000000"/>
                          </a:solidFill>
                          <a:latin typeface="ＭＳ Ｐゴシック"/>
                        </a:rPr>
                        <a:t>交際費の年計</a:t>
                      </a:r>
                    </a:p>
                  </a:txBody>
                  <a:tcPr marL="6430" marR="6430" marT="6430" marB="0" anchor="ctr">
                    <a:lnL>
                      <a:noFill/>
                    </a:lnL>
                    <a:lnR>
                      <a:noFill/>
                    </a:lnR>
                    <a:lnT>
                      <a:noFill/>
                    </a:lnT>
                    <a:lnB>
                      <a:noFill/>
                    </a:lnB>
                  </a:tcPr>
                </a:tc>
                <a:tc gridSpan="2">
                  <a:txBody>
                    <a:bodyPr/>
                    <a:lstStyle/>
                    <a:p>
                      <a:pPr algn="r" fontAlgn="ctr"/>
                      <a:r>
                        <a:rPr lang="en-US" altLang="ja-JP" sz="1100" b="1" i="0" u="none" strike="noStrike">
                          <a:solidFill>
                            <a:srgbClr val="000000"/>
                          </a:solidFill>
                          <a:latin typeface="ＭＳ Ｐゴシック"/>
                        </a:rPr>
                        <a:t>-300,000</a:t>
                      </a:r>
                    </a:p>
                  </a:txBody>
                  <a:tcPr marL="6430" marR="6430" marT="6430" marB="0" anchor="ctr">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kumimoji="1" lang="ja-JP" altLang="en-US"/>
                    </a:p>
                  </a:txBody>
                  <a:tcPr/>
                </a:tc>
              </a:tr>
              <a:tr h="286327">
                <a:tc>
                  <a:txBody>
                    <a:bodyPr/>
                    <a:lstStyle/>
                    <a:p>
                      <a:pPr algn="l" fontAlgn="ctr"/>
                      <a:endParaRPr lang="ja-JP" altLang="en-US" sz="700" b="0" i="0" u="none" strike="noStrike">
                        <a:solidFill>
                          <a:srgbClr val="000000"/>
                        </a:solidFill>
                        <a:latin typeface="ＭＳ Ｐゴシック"/>
                      </a:endParaRPr>
                    </a:p>
                  </a:txBody>
                  <a:tcPr marL="6430" marR="6430" marT="6430" marB="0" anchor="ctr">
                    <a:lnL>
                      <a:noFill/>
                    </a:lnL>
                    <a:lnR>
                      <a:noFill/>
                    </a:lnR>
                    <a:lnT>
                      <a:noFill/>
                    </a:lnT>
                    <a:lnB>
                      <a:noFill/>
                    </a:lnB>
                  </a:tcPr>
                </a:tc>
                <a:tc>
                  <a:txBody>
                    <a:bodyPr/>
                    <a:lstStyle/>
                    <a:p>
                      <a:pPr algn="ctr" fontAlgn="ctr"/>
                      <a:r>
                        <a:rPr lang="ja-JP" altLang="en-US" sz="1200" b="1" i="0" u="none" strike="noStrike" dirty="0">
                          <a:solidFill>
                            <a:srgbClr val="000000"/>
                          </a:solidFill>
                          <a:latin typeface="ＭＳ Ｐゴシック"/>
                        </a:rPr>
                        <a:t>合　　</a:t>
                      </a:r>
                      <a:r>
                        <a:rPr lang="ja-JP" altLang="en-US" sz="1200" b="1" i="0" u="none" strike="noStrike" dirty="0" smtClean="0">
                          <a:solidFill>
                            <a:srgbClr val="000000"/>
                          </a:solidFill>
                          <a:latin typeface="ＭＳ Ｐゴシック"/>
                        </a:rPr>
                        <a:t>計</a:t>
                      </a:r>
                      <a:r>
                        <a:rPr lang="en-US" altLang="ja-JP" sz="1200" b="1" i="0" u="none" strike="noStrike" dirty="0" smtClean="0">
                          <a:solidFill>
                            <a:srgbClr val="000000"/>
                          </a:solidFill>
                          <a:latin typeface="ＭＳ Ｐゴシック"/>
                        </a:rPr>
                        <a:t>(1)</a:t>
                      </a:r>
                      <a:endParaRPr lang="ja-JP" altLang="en-US" sz="1200" b="1" i="0" u="none" strike="noStrike" dirty="0">
                        <a:solidFill>
                          <a:srgbClr val="000000"/>
                        </a:solidFill>
                        <a:latin typeface="ＭＳ Ｐゴシック"/>
                      </a:endParaRPr>
                    </a:p>
                  </a:txBody>
                  <a:tcPr marL="6430" marR="6430" marT="6430" marB="0" anchor="ctr">
                    <a:lnL>
                      <a:noFill/>
                    </a:lnL>
                    <a:lnR>
                      <a:noFill/>
                    </a:lnR>
                    <a:lnT>
                      <a:noFill/>
                    </a:lnT>
                    <a:lnB>
                      <a:noFill/>
                    </a:lnB>
                  </a:tcPr>
                </a:tc>
                <a:tc gridSpan="2">
                  <a:txBody>
                    <a:bodyPr/>
                    <a:lstStyle/>
                    <a:p>
                      <a:pPr algn="r" fontAlgn="ctr"/>
                      <a:r>
                        <a:rPr lang="en-US" altLang="ja-JP" sz="1100" b="1" i="0" u="none" strike="noStrike">
                          <a:solidFill>
                            <a:srgbClr val="000000"/>
                          </a:solidFill>
                          <a:latin typeface="ＭＳ Ｐゴシック"/>
                        </a:rPr>
                        <a:t>1,415,000</a:t>
                      </a:r>
                    </a:p>
                  </a:txBody>
                  <a:tcPr marL="6430" marR="6430" marT="6430" marB="0" anchor="ctr">
                    <a:lnL>
                      <a:noFill/>
                    </a:lnL>
                    <a:lnR>
                      <a:noFill/>
                    </a:lnR>
                    <a:lnT w="6350" cap="flat" cmpd="sng" algn="ctr">
                      <a:solidFill>
                        <a:srgbClr val="000000"/>
                      </a:solidFill>
                      <a:prstDash val="solid"/>
                      <a:round/>
                      <a:headEnd type="none" w="med" len="med"/>
                      <a:tailEnd type="none" w="med" len="med"/>
                    </a:lnT>
                    <a:lnB>
                      <a:noFill/>
                    </a:lnB>
                  </a:tcPr>
                </a:tc>
                <a:tc hMerge="1">
                  <a:txBody>
                    <a:bodyPr/>
                    <a:lstStyle/>
                    <a:p>
                      <a:endParaRPr kumimoji="1" lang="ja-JP" altLang="en-US"/>
                    </a:p>
                  </a:txBody>
                  <a:tcPr/>
                </a:tc>
              </a:tr>
              <a:tr h="294428">
                <a:tc gridSpan="2">
                  <a:txBody>
                    <a:bodyPr/>
                    <a:lstStyle/>
                    <a:p>
                      <a:pPr algn="l" fontAlgn="ctr"/>
                      <a:r>
                        <a:rPr lang="en-US" altLang="ja-JP" sz="1600" b="1" i="0" u="none" strike="noStrike" dirty="0">
                          <a:solidFill>
                            <a:srgbClr val="000000"/>
                          </a:solidFill>
                          <a:latin typeface="ＭＳ Ｐゴシック"/>
                        </a:rPr>
                        <a:t>Ⅱ</a:t>
                      </a:r>
                      <a:r>
                        <a:rPr lang="ja-JP" altLang="en-US" sz="1600" b="1" i="0" u="none" strike="noStrike" dirty="0">
                          <a:solidFill>
                            <a:srgbClr val="000000"/>
                          </a:solidFill>
                          <a:latin typeface="ＭＳ Ｐゴシック"/>
                        </a:rPr>
                        <a:t>　投資に関するお金</a:t>
                      </a:r>
                    </a:p>
                  </a:txBody>
                  <a:tcPr marL="6430" marR="6430" marT="6430" marB="0" anchor="ctr">
                    <a:lnL>
                      <a:noFill/>
                    </a:lnL>
                    <a:lnR>
                      <a:noFill/>
                    </a:lnR>
                    <a:lnT>
                      <a:noFill/>
                    </a:lnT>
                    <a:lnB>
                      <a:noFill/>
                    </a:lnB>
                    <a:solidFill>
                      <a:srgbClr val="DDD9C3"/>
                    </a:solidFill>
                  </a:tcPr>
                </a:tc>
                <a:tc hMerge="1">
                  <a:txBody>
                    <a:bodyPr/>
                    <a:lstStyle/>
                    <a:p>
                      <a:endParaRPr kumimoji="1" lang="ja-JP" altLang="en-US"/>
                    </a:p>
                  </a:txBody>
                  <a:tcPr/>
                </a:tc>
                <a:tc>
                  <a:txBody>
                    <a:bodyPr/>
                    <a:lstStyle/>
                    <a:p>
                      <a:pPr algn="l" fontAlgn="ctr"/>
                      <a:endParaRPr lang="ja-JP" altLang="en-US" sz="700" b="1" i="0" u="none" strike="noStrike">
                        <a:solidFill>
                          <a:srgbClr val="000000"/>
                        </a:solidFill>
                        <a:latin typeface="ＭＳ Ｐゴシック"/>
                      </a:endParaRPr>
                    </a:p>
                  </a:txBody>
                  <a:tcPr marL="6430" marR="6430" marT="6430" marB="0" anchor="ctr">
                    <a:lnL>
                      <a:noFill/>
                    </a:lnL>
                    <a:lnR>
                      <a:noFill/>
                    </a:lnR>
                    <a:lnT>
                      <a:noFill/>
                    </a:lnT>
                    <a:lnB>
                      <a:noFill/>
                    </a:lnB>
                  </a:tcPr>
                </a:tc>
                <a:tc>
                  <a:txBody>
                    <a:bodyPr/>
                    <a:lstStyle/>
                    <a:p>
                      <a:pPr algn="l" fontAlgn="ctr"/>
                      <a:endParaRPr lang="ja-JP" altLang="en-US" sz="1100" b="1" i="0" u="none" strike="noStrike" dirty="0">
                        <a:solidFill>
                          <a:srgbClr val="000000"/>
                        </a:solidFill>
                        <a:latin typeface="ＭＳ Ｐゴシック"/>
                      </a:endParaRPr>
                    </a:p>
                  </a:txBody>
                  <a:tcPr marL="6430" marR="6430" marT="6430" marB="0" anchor="ctr">
                    <a:lnL>
                      <a:noFill/>
                    </a:lnL>
                    <a:lnR>
                      <a:noFill/>
                    </a:lnR>
                    <a:lnT>
                      <a:noFill/>
                    </a:lnT>
                    <a:lnB>
                      <a:noFill/>
                    </a:lnB>
                  </a:tcPr>
                </a:tc>
              </a:tr>
              <a:tr h="286327">
                <a:tc>
                  <a:txBody>
                    <a:bodyPr/>
                    <a:lstStyle/>
                    <a:p>
                      <a:pPr algn="l" fontAlgn="ctr"/>
                      <a:endParaRPr lang="ja-JP" altLang="en-US" sz="700" b="0" i="0" u="none" strike="noStrike">
                        <a:solidFill>
                          <a:srgbClr val="000000"/>
                        </a:solidFill>
                        <a:latin typeface="ＭＳ Ｐゴシック"/>
                      </a:endParaRPr>
                    </a:p>
                  </a:txBody>
                  <a:tcPr marL="6430" marR="6430" marT="6430" marB="0" anchor="ctr">
                    <a:lnL>
                      <a:noFill/>
                    </a:lnL>
                    <a:lnR>
                      <a:noFill/>
                    </a:lnR>
                    <a:lnT>
                      <a:noFill/>
                    </a:lnT>
                    <a:lnB>
                      <a:noFill/>
                    </a:lnB>
                  </a:tcPr>
                </a:tc>
                <a:tc>
                  <a:txBody>
                    <a:bodyPr/>
                    <a:lstStyle/>
                    <a:p>
                      <a:pPr algn="l" fontAlgn="ctr"/>
                      <a:r>
                        <a:rPr lang="ja-JP" altLang="en-US" sz="1200" b="1" i="0" u="none" strike="noStrike" dirty="0">
                          <a:solidFill>
                            <a:srgbClr val="000000"/>
                          </a:solidFill>
                          <a:latin typeface="ＭＳ Ｐゴシック"/>
                        </a:rPr>
                        <a:t>パソコン</a:t>
                      </a:r>
                    </a:p>
                  </a:txBody>
                  <a:tcPr marL="6430" marR="6430" marT="6430" marB="0" anchor="ctr">
                    <a:lnL>
                      <a:noFill/>
                    </a:lnL>
                    <a:lnR>
                      <a:noFill/>
                    </a:lnR>
                    <a:lnT>
                      <a:noFill/>
                    </a:lnT>
                    <a:lnB>
                      <a:noFill/>
                    </a:lnB>
                  </a:tcPr>
                </a:tc>
                <a:tc gridSpan="2">
                  <a:txBody>
                    <a:bodyPr/>
                    <a:lstStyle/>
                    <a:p>
                      <a:pPr algn="r" fontAlgn="ctr"/>
                      <a:r>
                        <a:rPr lang="en-US" altLang="ja-JP" sz="1100" b="1" i="0" u="none" strike="noStrike" dirty="0">
                          <a:solidFill>
                            <a:srgbClr val="000000"/>
                          </a:solidFill>
                          <a:latin typeface="ＭＳ Ｐゴシック"/>
                        </a:rPr>
                        <a:t>-250,000</a:t>
                      </a:r>
                    </a:p>
                  </a:txBody>
                  <a:tcPr marL="6430" marR="6430" marT="6430" marB="0" anchor="ctr">
                    <a:lnL>
                      <a:noFill/>
                    </a:lnL>
                    <a:lnR>
                      <a:noFill/>
                    </a:lnR>
                    <a:lnT>
                      <a:noFill/>
                    </a:lnT>
                    <a:lnB>
                      <a:noFill/>
                    </a:lnB>
                  </a:tcPr>
                </a:tc>
                <a:tc hMerge="1">
                  <a:txBody>
                    <a:bodyPr/>
                    <a:lstStyle/>
                    <a:p>
                      <a:endParaRPr kumimoji="1" lang="ja-JP" altLang="en-US"/>
                    </a:p>
                  </a:txBody>
                  <a:tcPr/>
                </a:tc>
              </a:tr>
              <a:tr h="286327">
                <a:tc>
                  <a:txBody>
                    <a:bodyPr/>
                    <a:lstStyle/>
                    <a:p>
                      <a:pPr algn="l" fontAlgn="ctr"/>
                      <a:endParaRPr lang="ja-JP" altLang="en-US" sz="700" b="0" i="0" u="none" strike="noStrike">
                        <a:solidFill>
                          <a:srgbClr val="000000"/>
                        </a:solidFill>
                        <a:latin typeface="ＭＳ Ｐゴシック"/>
                      </a:endParaRPr>
                    </a:p>
                  </a:txBody>
                  <a:tcPr marL="6430" marR="6430" marT="6430" marB="0" anchor="ctr">
                    <a:lnL>
                      <a:noFill/>
                    </a:lnL>
                    <a:lnR>
                      <a:noFill/>
                    </a:lnR>
                    <a:lnT>
                      <a:noFill/>
                    </a:lnT>
                    <a:lnB>
                      <a:noFill/>
                    </a:lnB>
                  </a:tcPr>
                </a:tc>
                <a:tc>
                  <a:txBody>
                    <a:bodyPr/>
                    <a:lstStyle/>
                    <a:p>
                      <a:pPr algn="l" fontAlgn="ctr"/>
                      <a:r>
                        <a:rPr lang="ja-JP" altLang="en-US" sz="1200" b="1" i="0" u="none" strike="noStrike" dirty="0">
                          <a:solidFill>
                            <a:srgbClr val="000000"/>
                          </a:solidFill>
                          <a:latin typeface="ＭＳ Ｐゴシック"/>
                        </a:rPr>
                        <a:t>ファーニチャーセット</a:t>
                      </a:r>
                    </a:p>
                  </a:txBody>
                  <a:tcPr marL="6430" marR="6430" marT="6430" marB="0" anchor="ctr">
                    <a:lnL>
                      <a:noFill/>
                    </a:lnL>
                    <a:lnR>
                      <a:noFill/>
                    </a:lnR>
                    <a:lnT>
                      <a:noFill/>
                    </a:lnT>
                    <a:lnB>
                      <a:noFill/>
                    </a:lnB>
                  </a:tcPr>
                </a:tc>
                <a:tc gridSpan="2">
                  <a:txBody>
                    <a:bodyPr/>
                    <a:lstStyle/>
                    <a:p>
                      <a:pPr algn="r" fontAlgn="ctr"/>
                      <a:r>
                        <a:rPr lang="en-US" altLang="ja-JP" sz="1100" b="1" i="0" u="none" strike="noStrike">
                          <a:solidFill>
                            <a:srgbClr val="000000"/>
                          </a:solidFill>
                          <a:latin typeface="ＭＳ Ｐゴシック"/>
                        </a:rPr>
                        <a:t>-500,000</a:t>
                      </a:r>
                    </a:p>
                  </a:txBody>
                  <a:tcPr marL="6430" marR="6430" marT="6430" marB="0" anchor="ctr">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kumimoji="1" lang="ja-JP" altLang="en-US"/>
                    </a:p>
                  </a:txBody>
                  <a:tcPr/>
                </a:tc>
              </a:tr>
              <a:tr h="286327">
                <a:tc>
                  <a:txBody>
                    <a:bodyPr/>
                    <a:lstStyle/>
                    <a:p>
                      <a:pPr algn="l" fontAlgn="ctr"/>
                      <a:endParaRPr lang="ja-JP" altLang="en-US" sz="700" b="0" i="0" u="none" strike="noStrike">
                        <a:solidFill>
                          <a:srgbClr val="000000"/>
                        </a:solidFill>
                        <a:latin typeface="ＭＳ Ｐゴシック"/>
                      </a:endParaRPr>
                    </a:p>
                  </a:txBody>
                  <a:tcPr marL="6430" marR="6430" marT="6430" marB="0" anchor="ctr">
                    <a:lnL>
                      <a:noFill/>
                    </a:lnL>
                    <a:lnR>
                      <a:noFill/>
                    </a:lnR>
                    <a:lnT>
                      <a:noFill/>
                    </a:lnT>
                    <a:lnB>
                      <a:noFill/>
                    </a:lnB>
                  </a:tcPr>
                </a:tc>
                <a:tc>
                  <a:txBody>
                    <a:bodyPr/>
                    <a:lstStyle/>
                    <a:p>
                      <a:pPr algn="ctr" fontAlgn="ctr"/>
                      <a:r>
                        <a:rPr lang="ja-JP" altLang="en-US" sz="1200" b="1" i="0" u="none" strike="noStrike" dirty="0">
                          <a:solidFill>
                            <a:srgbClr val="000000"/>
                          </a:solidFill>
                          <a:latin typeface="ＭＳ Ｐゴシック"/>
                        </a:rPr>
                        <a:t>合　　</a:t>
                      </a:r>
                      <a:r>
                        <a:rPr lang="ja-JP" altLang="en-US" sz="1200" b="1" i="0" u="none" strike="noStrike" dirty="0" smtClean="0">
                          <a:solidFill>
                            <a:srgbClr val="000000"/>
                          </a:solidFill>
                          <a:latin typeface="ＭＳ Ｐゴシック"/>
                        </a:rPr>
                        <a:t>計</a:t>
                      </a:r>
                      <a:r>
                        <a:rPr lang="en-US" altLang="ja-JP" sz="1200" b="1" i="0" u="none" strike="noStrike" dirty="0" smtClean="0">
                          <a:solidFill>
                            <a:srgbClr val="000000"/>
                          </a:solidFill>
                          <a:latin typeface="ＭＳ Ｐゴシック"/>
                        </a:rPr>
                        <a:t>(2)</a:t>
                      </a:r>
                      <a:endParaRPr lang="ja-JP" altLang="en-US" sz="1200" b="1" i="0" u="none" strike="noStrike" dirty="0">
                        <a:solidFill>
                          <a:srgbClr val="000000"/>
                        </a:solidFill>
                        <a:latin typeface="ＭＳ Ｐゴシック"/>
                      </a:endParaRPr>
                    </a:p>
                  </a:txBody>
                  <a:tcPr marL="6430" marR="6430" marT="6430" marB="0" anchor="ctr">
                    <a:lnL>
                      <a:noFill/>
                    </a:lnL>
                    <a:lnR>
                      <a:noFill/>
                    </a:lnR>
                    <a:lnT>
                      <a:noFill/>
                    </a:lnT>
                    <a:lnB>
                      <a:noFill/>
                    </a:lnB>
                  </a:tcPr>
                </a:tc>
                <a:tc gridSpan="2">
                  <a:txBody>
                    <a:bodyPr/>
                    <a:lstStyle/>
                    <a:p>
                      <a:pPr algn="r" fontAlgn="ctr"/>
                      <a:r>
                        <a:rPr lang="en-US" altLang="ja-JP" sz="1100" b="1" i="0" u="none" strike="noStrike" dirty="0">
                          <a:solidFill>
                            <a:srgbClr val="000000"/>
                          </a:solidFill>
                          <a:latin typeface="ＭＳ Ｐゴシック"/>
                        </a:rPr>
                        <a:t>-750,000</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hMerge="1">
                  <a:txBody>
                    <a:bodyPr/>
                    <a:lstStyle/>
                    <a:p>
                      <a:endParaRPr kumimoji="1" lang="ja-JP" altLang="en-US"/>
                    </a:p>
                  </a:txBody>
                  <a:tcPr/>
                </a:tc>
              </a:tr>
              <a:tr h="294428">
                <a:tc gridSpan="2">
                  <a:txBody>
                    <a:bodyPr/>
                    <a:lstStyle/>
                    <a:p>
                      <a:pPr algn="l" fontAlgn="ctr"/>
                      <a:r>
                        <a:rPr lang="en-US" altLang="ja-JP" sz="1600" b="1" i="0" u="none" strike="noStrike" dirty="0">
                          <a:solidFill>
                            <a:srgbClr val="000000"/>
                          </a:solidFill>
                          <a:latin typeface="ＭＳ Ｐゴシック"/>
                        </a:rPr>
                        <a:t>Ⅲ</a:t>
                      </a:r>
                      <a:r>
                        <a:rPr lang="ja-JP" altLang="en-US" sz="1600" b="1" i="0" u="none" strike="noStrike" dirty="0">
                          <a:solidFill>
                            <a:srgbClr val="000000"/>
                          </a:solidFill>
                          <a:latin typeface="ＭＳ Ｐゴシック"/>
                        </a:rPr>
                        <a:t>　借金に関するお金</a:t>
                      </a:r>
                    </a:p>
                  </a:txBody>
                  <a:tcPr marL="6430" marR="6430" marT="6430" marB="0" anchor="ctr">
                    <a:lnL>
                      <a:noFill/>
                    </a:lnL>
                    <a:lnR>
                      <a:noFill/>
                    </a:lnR>
                    <a:lnT>
                      <a:noFill/>
                    </a:lnT>
                    <a:lnB>
                      <a:noFill/>
                    </a:lnB>
                    <a:solidFill>
                      <a:srgbClr val="DDD9C3"/>
                    </a:solidFill>
                  </a:tcPr>
                </a:tc>
                <a:tc hMerge="1">
                  <a:txBody>
                    <a:bodyPr/>
                    <a:lstStyle/>
                    <a:p>
                      <a:endParaRPr kumimoji="1" lang="ja-JP" altLang="en-US"/>
                    </a:p>
                  </a:txBody>
                  <a:tcPr/>
                </a:tc>
                <a:tc gridSpan="2">
                  <a:txBody>
                    <a:bodyPr/>
                    <a:lstStyle/>
                    <a:p>
                      <a:pPr algn="l" fontAlgn="ctr"/>
                      <a:endParaRPr lang="ja-JP" altLang="en-US" sz="1100" b="1" i="0" u="none" strike="noStrike" dirty="0">
                        <a:solidFill>
                          <a:srgbClr val="000000"/>
                        </a:solidFill>
                        <a:latin typeface="ＭＳ Ｐゴシック"/>
                      </a:endParaRPr>
                    </a:p>
                  </a:txBody>
                  <a:tcPr marL="6430" marR="6430" marT="6430" marB="0" anchor="ctr">
                    <a:lnL>
                      <a:noFill/>
                    </a:lnL>
                    <a:lnR>
                      <a:noFill/>
                    </a:lnR>
                    <a:lnT>
                      <a:noFill/>
                    </a:lnT>
                    <a:lnB>
                      <a:noFill/>
                    </a:lnB>
                  </a:tcPr>
                </a:tc>
                <a:tc hMerge="1">
                  <a:txBody>
                    <a:bodyPr/>
                    <a:lstStyle/>
                    <a:p>
                      <a:endParaRPr kumimoji="1" lang="ja-JP" altLang="en-US"/>
                    </a:p>
                  </a:txBody>
                  <a:tcPr/>
                </a:tc>
              </a:tr>
              <a:tr h="286327">
                <a:tc>
                  <a:txBody>
                    <a:bodyPr/>
                    <a:lstStyle/>
                    <a:p>
                      <a:pPr algn="l" fontAlgn="ctr"/>
                      <a:endParaRPr lang="ja-JP" altLang="en-US" sz="700" b="0" i="0" u="none" strike="noStrike">
                        <a:solidFill>
                          <a:srgbClr val="000000"/>
                        </a:solidFill>
                        <a:latin typeface="ＭＳ Ｐゴシック"/>
                      </a:endParaRPr>
                    </a:p>
                  </a:txBody>
                  <a:tcPr marL="6430" marR="6430" marT="6430" marB="0" anchor="ctr">
                    <a:lnL>
                      <a:noFill/>
                    </a:lnL>
                    <a:lnR>
                      <a:noFill/>
                    </a:lnR>
                    <a:lnT>
                      <a:noFill/>
                    </a:lnT>
                    <a:lnB>
                      <a:noFill/>
                    </a:lnB>
                  </a:tcPr>
                </a:tc>
                <a:tc>
                  <a:txBody>
                    <a:bodyPr/>
                    <a:lstStyle/>
                    <a:p>
                      <a:pPr algn="l" fontAlgn="ctr"/>
                      <a:r>
                        <a:rPr lang="ja-JP" altLang="en-US" sz="1200" b="1" i="0" u="none" strike="noStrike" dirty="0">
                          <a:solidFill>
                            <a:srgbClr val="000000"/>
                          </a:solidFill>
                          <a:latin typeface="ＭＳ Ｐゴシック"/>
                        </a:rPr>
                        <a:t>借　　　入</a:t>
                      </a:r>
                    </a:p>
                  </a:txBody>
                  <a:tcPr marL="6430" marR="6430" marT="6430" marB="0" anchor="ctr">
                    <a:lnL>
                      <a:noFill/>
                    </a:lnL>
                    <a:lnR>
                      <a:noFill/>
                    </a:lnR>
                    <a:lnT>
                      <a:noFill/>
                    </a:lnT>
                    <a:lnB>
                      <a:noFill/>
                    </a:lnB>
                  </a:tcPr>
                </a:tc>
                <a:tc gridSpan="2">
                  <a:txBody>
                    <a:bodyPr/>
                    <a:lstStyle/>
                    <a:p>
                      <a:pPr algn="r" fontAlgn="ctr"/>
                      <a:r>
                        <a:rPr lang="en-US" altLang="ja-JP" sz="1100" b="1" i="0" u="none" strike="noStrike" dirty="0">
                          <a:solidFill>
                            <a:srgbClr val="000000"/>
                          </a:solidFill>
                          <a:latin typeface="ＭＳ Ｐゴシック"/>
                        </a:rPr>
                        <a:t>200,000</a:t>
                      </a:r>
                    </a:p>
                  </a:txBody>
                  <a:tcPr marL="6430" marR="6430" marT="6430" marB="0" anchor="ctr">
                    <a:lnL>
                      <a:noFill/>
                    </a:lnL>
                    <a:lnR>
                      <a:noFill/>
                    </a:lnR>
                    <a:lnT>
                      <a:noFill/>
                    </a:lnT>
                    <a:lnB>
                      <a:noFill/>
                    </a:lnB>
                  </a:tcPr>
                </a:tc>
                <a:tc hMerge="1">
                  <a:txBody>
                    <a:bodyPr/>
                    <a:lstStyle/>
                    <a:p>
                      <a:endParaRPr kumimoji="1" lang="ja-JP" altLang="en-US"/>
                    </a:p>
                  </a:txBody>
                  <a:tcPr/>
                </a:tc>
              </a:tr>
              <a:tr h="286327">
                <a:tc>
                  <a:txBody>
                    <a:bodyPr/>
                    <a:lstStyle/>
                    <a:p>
                      <a:pPr algn="l" fontAlgn="ctr"/>
                      <a:endParaRPr lang="ja-JP" altLang="en-US" sz="700" b="0" i="0" u="none" strike="noStrike">
                        <a:solidFill>
                          <a:srgbClr val="000000"/>
                        </a:solidFill>
                        <a:latin typeface="ＭＳ Ｐゴシック"/>
                      </a:endParaRPr>
                    </a:p>
                  </a:txBody>
                  <a:tcPr marL="6430" marR="6430" marT="6430" marB="0" anchor="ctr">
                    <a:lnL>
                      <a:noFill/>
                    </a:lnL>
                    <a:lnR>
                      <a:noFill/>
                    </a:lnR>
                    <a:lnT>
                      <a:noFill/>
                    </a:lnT>
                    <a:lnB>
                      <a:noFill/>
                    </a:lnB>
                  </a:tcPr>
                </a:tc>
                <a:tc>
                  <a:txBody>
                    <a:bodyPr/>
                    <a:lstStyle/>
                    <a:p>
                      <a:pPr algn="l" fontAlgn="ctr"/>
                      <a:r>
                        <a:rPr lang="ja-JP" altLang="en-US" sz="1200" b="1" i="0" u="none" strike="noStrike" dirty="0">
                          <a:solidFill>
                            <a:srgbClr val="000000"/>
                          </a:solidFill>
                          <a:latin typeface="ＭＳ Ｐゴシック"/>
                        </a:rPr>
                        <a:t>借入返済</a:t>
                      </a:r>
                    </a:p>
                  </a:txBody>
                  <a:tcPr marL="6430" marR="6430" marT="6430" marB="0" anchor="ctr">
                    <a:lnL>
                      <a:noFill/>
                    </a:lnL>
                    <a:lnR>
                      <a:noFill/>
                    </a:lnR>
                    <a:lnT>
                      <a:noFill/>
                    </a:lnT>
                    <a:lnB>
                      <a:noFill/>
                    </a:lnB>
                  </a:tcPr>
                </a:tc>
                <a:tc gridSpan="2">
                  <a:txBody>
                    <a:bodyPr/>
                    <a:lstStyle/>
                    <a:p>
                      <a:pPr algn="r" fontAlgn="ctr"/>
                      <a:r>
                        <a:rPr lang="en-US" altLang="ja-JP" sz="1100" b="1" i="0" u="none" strike="noStrike" dirty="0">
                          <a:solidFill>
                            <a:srgbClr val="000000"/>
                          </a:solidFill>
                          <a:latin typeface="ＭＳ Ｐゴシック"/>
                        </a:rPr>
                        <a:t>-50,000</a:t>
                      </a:r>
                    </a:p>
                  </a:txBody>
                  <a:tcPr marL="6430" marR="6430" marT="6430" marB="0" anchor="ctr">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kumimoji="1" lang="ja-JP" altLang="en-US"/>
                    </a:p>
                  </a:txBody>
                  <a:tcPr/>
                </a:tc>
              </a:tr>
              <a:tr h="286327">
                <a:tc>
                  <a:txBody>
                    <a:bodyPr/>
                    <a:lstStyle/>
                    <a:p>
                      <a:pPr algn="l" fontAlgn="ctr"/>
                      <a:endParaRPr lang="ja-JP" altLang="en-US" sz="700" b="0" i="0" u="none" strike="noStrike">
                        <a:solidFill>
                          <a:srgbClr val="000000"/>
                        </a:solidFill>
                        <a:latin typeface="ＭＳ Ｐゴシック"/>
                      </a:endParaRPr>
                    </a:p>
                  </a:txBody>
                  <a:tcPr marL="6430" marR="6430" marT="6430" marB="0" anchor="ctr">
                    <a:lnL>
                      <a:noFill/>
                    </a:lnL>
                    <a:lnR>
                      <a:noFill/>
                    </a:lnR>
                    <a:lnT>
                      <a:noFill/>
                    </a:lnT>
                    <a:lnB>
                      <a:noFill/>
                    </a:lnB>
                  </a:tcPr>
                </a:tc>
                <a:tc>
                  <a:txBody>
                    <a:bodyPr/>
                    <a:lstStyle/>
                    <a:p>
                      <a:pPr algn="ctr" fontAlgn="ctr"/>
                      <a:r>
                        <a:rPr lang="ja-JP" altLang="en-US" sz="1200" b="1" i="0" u="none" strike="noStrike" dirty="0">
                          <a:solidFill>
                            <a:srgbClr val="000000"/>
                          </a:solidFill>
                          <a:latin typeface="ＭＳ Ｐゴシック"/>
                        </a:rPr>
                        <a:t>合　　</a:t>
                      </a:r>
                      <a:r>
                        <a:rPr lang="ja-JP" altLang="en-US" sz="1200" b="1" i="0" u="none" strike="noStrike" dirty="0" smtClean="0">
                          <a:solidFill>
                            <a:srgbClr val="000000"/>
                          </a:solidFill>
                          <a:latin typeface="ＭＳ Ｐゴシック"/>
                        </a:rPr>
                        <a:t>計</a:t>
                      </a:r>
                      <a:r>
                        <a:rPr lang="en-US" altLang="ja-JP" sz="1200" b="1" i="0" u="none" strike="noStrike" dirty="0" smtClean="0">
                          <a:solidFill>
                            <a:srgbClr val="000000"/>
                          </a:solidFill>
                          <a:latin typeface="ＭＳ Ｐゴシック"/>
                        </a:rPr>
                        <a:t>(3)</a:t>
                      </a:r>
                      <a:endParaRPr lang="ja-JP" altLang="en-US" sz="1200" b="1" i="0" u="none" strike="noStrike" dirty="0">
                        <a:solidFill>
                          <a:srgbClr val="000000"/>
                        </a:solidFill>
                        <a:latin typeface="ＭＳ Ｐゴシック"/>
                      </a:endParaRPr>
                    </a:p>
                  </a:txBody>
                  <a:tcPr marL="6430" marR="6430" marT="6430" marB="0" anchor="ctr">
                    <a:lnL>
                      <a:noFill/>
                    </a:lnL>
                    <a:lnR>
                      <a:noFill/>
                    </a:lnR>
                    <a:lnT>
                      <a:noFill/>
                    </a:lnT>
                    <a:lnB>
                      <a:noFill/>
                    </a:lnB>
                  </a:tcPr>
                </a:tc>
                <a:tc gridSpan="2">
                  <a:txBody>
                    <a:bodyPr/>
                    <a:lstStyle/>
                    <a:p>
                      <a:pPr algn="r" fontAlgn="ctr"/>
                      <a:r>
                        <a:rPr lang="en-US" altLang="ja-JP" sz="1100" b="1" i="0" u="none" strike="noStrike" dirty="0">
                          <a:solidFill>
                            <a:srgbClr val="000000"/>
                          </a:solidFill>
                          <a:latin typeface="ＭＳ Ｐゴシック"/>
                        </a:rPr>
                        <a:t>150,000</a:t>
                      </a:r>
                    </a:p>
                  </a:txBody>
                  <a:tcPr marL="6430" marR="6430" marT="6430" marB="0" anchor="ctr">
                    <a:lnL>
                      <a:noFill/>
                    </a:lnL>
                    <a:lnR>
                      <a:noFill/>
                    </a:lnR>
                    <a:lnT w="6350" cap="flat" cmpd="sng" algn="ctr">
                      <a:solidFill>
                        <a:srgbClr val="000000"/>
                      </a:solidFill>
                      <a:prstDash val="solid"/>
                      <a:round/>
                      <a:headEnd type="none" w="med" len="med"/>
                      <a:tailEnd type="none" w="med" len="med"/>
                    </a:lnT>
                    <a:lnB>
                      <a:noFill/>
                    </a:lnB>
                  </a:tcPr>
                </a:tc>
                <a:tc hMerge="1">
                  <a:txBody>
                    <a:bodyPr/>
                    <a:lstStyle/>
                    <a:p>
                      <a:endParaRPr kumimoji="1" lang="ja-JP" altLang="en-US"/>
                    </a:p>
                  </a:txBody>
                  <a:tcPr/>
                </a:tc>
              </a:tr>
              <a:tr h="294428">
                <a:tc gridSpan="2">
                  <a:txBody>
                    <a:bodyPr/>
                    <a:lstStyle/>
                    <a:p>
                      <a:pPr algn="l" fontAlgn="ctr"/>
                      <a:r>
                        <a:rPr lang="ja-JP" altLang="en-US" sz="1600" b="1" i="0" u="none" strike="noStrike" dirty="0">
                          <a:solidFill>
                            <a:srgbClr val="000000"/>
                          </a:solidFill>
                          <a:latin typeface="ＭＳ Ｐゴシック"/>
                        </a:rPr>
                        <a:t>年間のお金の増減（１＋２＋３）</a:t>
                      </a:r>
                    </a:p>
                  </a:txBody>
                  <a:tcPr marL="6430" marR="6430" marT="6430" marB="0" anchor="ctr">
                    <a:lnL>
                      <a:noFill/>
                    </a:lnL>
                    <a:lnR>
                      <a:noFill/>
                    </a:lnR>
                    <a:lnT>
                      <a:noFill/>
                    </a:lnT>
                    <a:lnB>
                      <a:noFill/>
                    </a:lnB>
                    <a:solidFill>
                      <a:srgbClr val="DDD9C3"/>
                    </a:solidFill>
                  </a:tcPr>
                </a:tc>
                <a:tc hMerge="1">
                  <a:txBody>
                    <a:bodyPr/>
                    <a:lstStyle/>
                    <a:p>
                      <a:endParaRPr kumimoji="1" lang="ja-JP" altLang="en-US"/>
                    </a:p>
                  </a:txBody>
                  <a:tcPr/>
                </a:tc>
                <a:tc gridSpan="2">
                  <a:txBody>
                    <a:bodyPr/>
                    <a:lstStyle/>
                    <a:p>
                      <a:pPr algn="r" fontAlgn="ctr"/>
                      <a:r>
                        <a:rPr lang="en-US" altLang="ja-JP" sz="1100" b="1" i="0" u="none" strike="noStrike" dirty="0">
                          <a:solidFill>
                            <a:srgbClr val="000000"/>
                          </a:solidFill>
                          <a:latin typeface="ＭＳ Ｐゴシック"/>
                        </a:rPr>
                        <a:t>815,000</a:t>
                      </a:r>
                    </a:p>
                  </a:txBody>
                  <a:tcPr marL="6430" marR="6430" marT="6430" marB="0" anchor="ctr">
                    <a:lnL>
                      <a:noFill/>
                    </a:lnL>
                    <a:lnR>
                      <a:noFill/>
                    </a:lnR>
                    <a:lnT>
                      <a:noFill/>
                    </a:lnT>
                    <a:lnB w="25400" cap="flat" cmpd="dbl" algn="ctr">
                      <a:solidFill>
                        <a:srgbClr val="000000"/>
                      </a:solidFill>
                      <a:prstDash val="solid"/>
                      <a:round/>
                      <a:headEnd type="none" w="med" len="med"/>
                      <a:tailEnd type="none" w="med" len="med"/>
                    </a:lnB>
                  </a:tcPr>
                </a:tc>
                <a:tc hMerge="1">
                  <a:txBody>
                    <a:bodyPr/>
                    <a:lstStyle/>
                    <a:p>
                      <a:endParaRPr kumimoji="1" lang="ja-JP" altLang="en-US"/>
                    </a:p>
                  </a:txBody>
                  <a:tcPr/>
                </a:tc>
              </a:tr>
            </a:tbl>
          </a:graphicData>
        </a:graphic>
      </p:graphicFrame>
      <p:sp>
        <p:nvSpPr>
          <p:cNvPr id="3" name="スライド番号プレースホルダ 2"/>
          <p:cNvSpPr>
            <a:spLocks noGrp="1"/>
          </p:cNvSpPr>
          <p:nvPr>
            <p:ph type="sldNum" sz="quarter" idx="12"/>
          </p:nvPr>
        </p:nvSpPr>
        <p:spPr/>
        <p:txBody>
          <a:bodyPr/>
          <a:lstStyle/>
          <a:p>
            <a:fld id="{048697AD-AF2E-4BD1-A366-81D4A387D0DD}" type="slidenum">
              <a:rPr kumimoji="1" lang="ja-JP" altLang="en-US" smtClean="0"/>
              <a:pPr/>
              <a:t>3</a:t>
            </a:fld>
            <a:endParaRPr kumimoji="1" lang="ja-JP"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 3"/>
          <p:cNvSpPr>
            <a:spLocks noGrp="1"/>
          </p:cNvSpPr>
          <p:nvPr>
            <p:ph type="sldNum" sz="quarter" idx="12"/>
          </p:nvPr>
        </p:nvSpPr>
        <p:spPr/>
        <p:txBody>
          <a:bodyPr/>
          <a:lstStyle/>
          <a:p>
            <a:fld id="{048697AD-AF2E-4BD1-A366-81D4A387D0DD}" type="slidenum">
              <a:rPr kumimoji="1" lang="ja-JP" altLang="en-US" smtClean="0"/>
              <a:pPr/>
              <a:t>4</a:t>
            </a:fld>
            <a:endParaRPr kumimoji="1" lang="ja-JP" altLang="en-US"/>
          </a:p>
        </p:txBody>
      </p:sp>
      <p:sp>
        <p:nvSpPr>
          <p:cNvPr id="5" name="テキスト ボックス 4"/>
          <p:cNvSpPr txBox="1"/>
          <p:nvPr/>
        </p:nvSpPr>
        <p:spPr>
          <a:xfrm>
            <a:off x="2195736" y="1124744"/>
            <a:ext cx="4176464" cy="461665"/>
          </a:xfrm>
          <a:prstGeom prst="rect">
            <a:avLst/>
          </a:prstGeom>
          <a:noFill/>
        </p:spPr>
        <p:txBody>
          <a:bodyPr wrap="square" rtlCol="0">
            <a:spAutoFit/>
          </a:bodyPr>
          <a:lstStyle/>
          <a:p>
            <a:r>
              <a:rPr kumimoji="1" lang="ja-JP" altLang="en-US" sz="2400" dirty="0" smtClean="0"/>
              <a:t>キャッシュ・フロー計算書の沿革</a:t>
            </a:r>
            <a:endParaRPr kumimoji="1" lang="ja-JP" altLang="en-US" sz="2400" dirty="0"/>
          </a:p>
        </p:txBody>
      </p:sp>
      <p:sp>
        <p:nvSpPr>
          <p:cNvPr id="6" name="テキスト ボックス 5"/>
          <p:cNvSpPr txBox="1"/>
          <p:nvPr/>
        </p:nvSpPr>
        <p:spPr>
          <a:xfrm>
            <a:off x="2555776" y="2636912"/>
            <a:ext cx="3888432" cy="369332"/>
          </a:xfrm>
          <a:prstGeom prst="rect">
            <a:avLst/>
          </a:prstGeom>
          <a:noFill/>
        </p:spPr>
        <p:txBody>
          <a:bodyPr wrap="square" rtlCol="0">
            <a:spAutoFit/>
          </a:bodyPr>
          <a:lstStyle/>
          <a:p>
            <a:r>
              <a:rPr kumimoji="1" lang="ja-JP" altLang="en-US" dirty="0" smtClean="0">
                <a:hlinkClick r:id="rId2" action="ppaction://hlinkfile"/>
              </a:rPr>
              <a:t>キャッシュ・フロー計算書の</a:t>
            </a:r>
            <a:r>
              <a:rPr kumimoji="1" lang="ja-JP" altLang="en-US" dirty="0" smtClean="0">
                <a:hlinkClick r:id="rId2" action="ppaction://hlinkfile"/>
              </a:rPr>
              <a:t>沿革</a:t>
            </a:r>
            <a:endParaRPr kumimoji="1" lang="ja-JP" alt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テキスト ボックス 3"/>
          <p:cNvSpPr txBox="1"/>
          <p:nvPr/>
        </p:nvSpPr>
        <p:spPr>
          <a:xfrm>
            <a:off x="107504" y="980728"/>
            <a:ext cx="6912768" cy="461665"/>
          </a:xfrm>
          <a:prstGeom prst="rect">
            <a:avLst/>
          </a:prstGeom>
          <a:noFill/>
          <a:ln w="15875">
            <a:solidFill>
              <a:schemeClr val="tx1"/>
            </a:solidFill>
          </a:ln>
        </p:spPr>
        <p:txBody>
          <a:bodyPr wrap="square" rtlCol="0">
            <a:spAutoFit/>
          </a:bodyPr>
          <a:lstStyle/>
          <a:p>
            <a:r>
              <a:rPr lang="ja-JP" altLang="en-US" dirty="0" smtClean="0"/>
              <a:t> </a:t>
            </a:r>
            <a:r>
              <a:rPr lang="ja-JP" altLang="en-US" sz="2400" dirty="0" smtClean="0"/>
              <a:t>貸借対照表・損益計算書とキャッシュ・フロー計算書</a:t>
            </a:r>
            <a:endParaRPr kumimoji="1" lang="ja-JP" altLang="en-US" sz="2400" dirty="0"/>
          </a:p>
        </p:txBody>
      </p:sp>
      <p:cxnSp>
        <p:nvCxnSpPr>
          <p:cNvPr id="6" name="直線コネクタ 5"/>
          <p:cNvCxnSpPr/>
          <p:nvPr/>
        </p:nvCxnSpPr>
        <p:spPr>
          <a:xfrm>
            <a:off x="539552" y="1772816"/>
            <a:ext cx="3168352"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正方形/長方形 6"/>
          <p:cNvSpPr/>
          <p:nvPr/>
        </p:nvSpPr>
        <p:spPr>
          <a:xfrm>
            <a:off x="539552" y="1772816"/>
            <a:ext cx="3600400" cy="1944216"/>
          </a:xfrm>
          <a:prstGeom prst="rect">
            <a:avLst/>
          </a:prstGeom>
          <a:no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テキスト ボックス 7"/>
          <p:cNvSpPr txBox="1"/>
          <p:nvPr/>
        </p:nvSpPr>
        <p:spPr>
          <a:xfrm>
            <a:off x="1547664" y="1412776"/>
            <a:ext cx="1800200" cy="369332"/>
          </a:xfrm>
          <a:prstGeom prst="rect">
            <a:avLst/>
          </a:prstGeom>
          <a:noFill/>
        </p:spPr>
        <p:txBody>
          <a:bodyPr wrap="square" rtlCol="0">
            <a:spAutoFit/>
          </a:bodyPr>
          <a:lstStyle/>
          <a:p>
            <a:r>
              <a:rPr lang="ja-JP" altLang="en-US" dirty="0" smtClean="0"/>
              <a:t>貸 借 対 照 表</a:t>
            </a:r>
            <a:endParaRPr kumimoji="1" lang="ja-JP" altLang="en-US" dirty="0"/>
          </a:p>
        </p:txBody>
      </p:sp>
      <p:cxnSp>
        <p:nvCxnSpPr>
          <p:cNvPr id="10" name="直線コネクタ 9"/>
          <p:cNvCxnSpPr>
            <a:endCxn id="7" idx="2"/>
          </p:cNvCxnSpPr>
          <p:nvPr/>
        </p:nvCxnSpPr>
        <p:spPr>
          <a:xfrm rot="5400000">
            <a:off x="1367644" y="2744924"/>
            <a:ext cx="1944216" cy="0"/>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2" name="直線コネクタ 11"/>
          <p:cNvCxnSpPr/>
          <p:nvPr/>
        </p:nvCxnSpPr>
        <p:spPr>
          <a:xfrm>
            <a:off x="2339752" y="2636912"/>
            <a:ext cx="1800200" cy="0"/>
          </a:xfrm>
          <a:prstGeom prst="line">
            <a:avLst/>
          </a:prstGeom>
          <a:ln w="15875"/>
        </p:spPr>
        <p:style>
          <a:lnRef idx="1">
            <a:schemeClr val="accent1"/>
          </a:lnRef>
          <a:fillRef idx="0">
            <a:schemeClr val="accent1"/>
          </a:fillRef>
          <a:effectRef idx="0">
            <a:schemeClr val="accent1"/>
          </a:effectRef>
          <a:fontRef idx="minor">
            <a:schemeClr val="tx1"/>
          </a:fontRef>
        </p:style>
      </p:cxnSp>
      <p:sp>
        <p:nvSpPr>
          <p:cNvPr id="13" name="テキスト ボックス 12"/>
          <p:cNvSpPr txBox="1"/>
          <p:nvPr/>
        </p:nvSpPr>
        <p:spPr>
          <a:xfrm>
            <a:off x="827584" y="2492896"/>
            <a:ext cx="1296144" cy="369332"/>
          </a:xfrm>
          <a:prstGeom prst="rect">
            <a:avLst/>
          </a:prstGeom>
          <a:noFill/>
        </p:spPr>
        <p:txBody>
          <a:bodyPr wrap="square" rtlCol="0">
            <a:spAutoFit/>
          </a:bodyPr>
          <a:lstStyle/>
          <a:p>
            <a:r>
              <a:rPr lang="ja-JP" altLang="en-US" dirty="0" smtClean="0"/>
              <a:t>資　　　　産</a:t>
            </a:r>
            <a:endParaRPr kumimoji="1" lang="ja-JP" altLang="en-US" dirty="0"/>
          </a:p>
        </p:txBody>
      </p:sp>
      <p:sp>
        <p:nvSpPr>
          <p:cNvPr id="14" name="テキスト ボックス 13"/>
          <p:cNvSpPr txBox="1"/>
          <p:nvPr/>
        </p:nvSpPr>
        <p:spPr>
          <a:xfrm>
            <a:off x="2555776" y="2060848"/>
            <a:ext cx="1368152" cy="369332"/>
          </a:xfrm>
          <a:prstGeom prst="rect">
            <a:avLst/>
          </a:prstGeom>
          <a:noFill/>
        </p:spPr>
        <p:txBody>
          <a:bodyPr wrap="square" rtlCol="0">
            <a:spAutoFit/>
          </a:bodyPr>
          <a:lstStyle/>
          <a:p>
            <a:r>
              <a:rPr kumimoji="1" lang="ja-JP" altLang="en-US" dirty="0" smtClean="0"/>
              <a:t>　負　　　債</a:t>
            </a:r>
            <a:endParaRPr kumimoji="1" lang="ja-JP" altLang="en-US" dirty="0"/>
          </a:p>
        </p:txBody>
      </p:sp>
      <p:sp>
        <p:nvSpPr>
          <p:cNvPr id="15" name="テキスト ボックス 14"/>
          <p:cNvSpPr txBox="1"/>
          <p:nvPr/>
        </p:nvSpPr>
        <p:spPr>
          <a:xfrm>
            <a:off x="2483768" y="2852936"/>
            <a:ext cx="1440160" cy="369332"/>
          </a:xfrm>
          <a:prstGeom prst="rect">
            <a:avLst/>
          </a:prstGeom>
          <a:noFill/>
        </p:spPr>
        <p:txBody>
          <a:bodyPr wrap="square" rtlCol="0">
            <a:spAutoFit/>
          </a:bodyPr>
          <a:lstStyle/>
          <a:p>
            <a:r>
              <a:rPr kumimoji="1" lang="ja-JP" altLang="en-US" dirty="0" smtClean="0"/>
              <a:t>　 純　資　産</a:t>
            </a:r>
            <a:endParaRPr kumimoji="1" lang="ja-JP" altLang="en-US" dirty="0"/>
          </a:p>
        </p:txBody>
      </p:sp>
      <p:sp>
        <p:nvSpPr>
          <p:cNvPr id="16" name="テキスト ボックス 15"/>
          <p:cNvSpPr txBox="1"/>
          <p:nvPr/>
        </p:nvSpPr>
        <p:spPr>
          <a:xfrm>
            <a:off x="2627784" y="3212976"/>
            <a:ext cx="1296144" cy="369332"/>
          </a:xfrm>
          <a:prstGeom prst="rect">
            <a:avLst/>
          </a:prstGeom>
          <a:noFill/>
        </p:spPr>
        <p:txBody>
          <a:bodyPr wrap="square" rtlCol="0">
            <a:spAutoFit/>
          </a:bodyPr>
          <a:lstStyle/>
          <a:p>
            <a:r>
              <a:rPr kumimoji="1" lang="ja-JP" altLang="en-US" dirty="0" smtClean="0"/>
              <a:t>　（資　本）</a:t>
            </a:r>
            <a:endParaRPr kumimoji="1" lang="ja-JP" altLang="en-US" dirty="0"/>
          </a:p>
        </p:txBody>
      </p:sp>
      <p:sp>
        <p:nvSpPr>
          <p:cNvPr id="21" name="右矢印 20"/>
          <p:cNvSpPr/>
          <p:nvPr/>
        </p:nvSpPr>
        <p:spPr>
          <a:xfrm>
            <a:off x="4283968" y="2636912"/>
            <a:ext cx="864096" cy="216024"/>
          </a:xfrm>
          <a:prstGeom prst="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2" name="テキスト ボックス 21"/>
          <p:cNvSpPr txBox="1"/>
          <p:nvPr/>
        </p:nvSpPr>
        <p:spPr>
          <a:xfrm>
            <a:off x="5220072" y="2276872"/>
            <a:ext cx="3851920" cy="923330"/>
          </a:xfrm>
          <a:prstGeom prst="rect">
            <a:avLst/>
          </a:prstGeom>
          <a:noFill/>
        </p:spPr>
        <p:txBody>
          <a:bodyPr wrap="square" rtlCol="0">
            <a:spAutoFit/>
          </a:bodyPr>
          <a:lstStyle/>
          <a:p>
            <a:r>
              <a:rPr lang="ja-JP" altLang="en-US" dirty="0" smtClean="0"/>
              <a:t>ある時点の在り高（金額的大きさ）を表すが、実在の資産・負債ばかりでなく、</a:t>
            </a:r>
            <a:r>
              <a:rPr lang="ja-JP" altLang="en-US" u="wavyHeavy" dirty="0" smtClean="0"/>
              <a:t>計算擬制的な資産・負債</a:t>
            </a:r>
            <a:r>
              <a:rPr lang="ja-JP" altLang="en-US" dirty="0" smtClean="0"/>
              <a:t>も含まれる。</a:t>
            </a:r>
            <a:endParaRPr kumimoji="1" lang="ja-JP" altLang="en-US" dirty="0"/>
          </a:p>
        </p:txBody>
      </p:sp>
      <p:cxnSp>
        <p:nvCxnSpPr>
          <p:cNvPr id="32" name="直線コネクタ 31"/>
          <p:cNvCxnSpPr/>
          <p:nvPr/>
        </p:nvCxnSpPr>
        <p:spPr>
          <a:xfrm>
            <a:off x="539552" y="4437112"/>
            <a:ext cx="3168352" cy="0"/>
          </a:xfrm>
          <a:prstGeom prst="line">
            <a:avLst/>
          </a:prstGeom>
        </p:spPr>
        <p:style>
          <a:lnRef idx="1">
            <a:schemeClr val="accent1"/>
          </a:lnRef>
          <a:fillRef idx="0">
            <a:schemeClr val="accent1"/>
          </a:fillRef>
          <a:effectRef idx="0">
            <a:schemeClr val="accent1"/>
          </a:effectRef>
          <a:fontRef idx="minor">
            <a:schemeClr val="tx1"/>
          </a:fontRef>
        </p:style>
      </p:cxnSp>
      <p:sp>
        <p:nvSpPr>
          <p:cNvPr id="33" name="正方形/長方形 32"/>
          <p:cNvSpPr/>
          <p:nvPr/>
        </p:nvSpPr>
        <p:spPr>
          <a:xfrm>
            <a:off x="539552" y="4437112"/>
            <a:ext cx="3600400" cy="1944216"/>
          </a:xfrm>
          <a:prstGeom prst="rect">
            <a:avLst/>
          </a:prstGeom>
          <a:no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4" name="テキスト ボックス 33"/>
          <p:cNvSpPr txBox="1"/>
          <p:nvPr/>
        </p:nvSpPr>
        <p:spPr>
          <a:xfrm>
            <a:off x="1547664" y="4077072"/>
            <a:ext cx="1800200" cy="369332"/>
          </a:xfrm>
          <a:prstGeom prst="rect">
            <a:avLst/>
          </a:prstGeom>
          <a:noFill/>
        </p:spPr>
        <p:txBody>
          <a:bodyPr wrap="square" rtlCol="0">
            <a:spAutoFit/>
          </a:bodyPr>
          <a:lstStyle/>
          <a:p>
            <a:r>
              <a:rPr lang="ja-JP" altLang="en-US" dirty="0" smtClean="0"/>
              <a:t> 損 益 計 算 書</a:t>
            </a:r>
            <a:endParaRPr kumimoji="1" lang="ja-JP" altLang="en-US" dirty="0"/>
          </a:p>
        </p:txBody>
      </p:sp>
      <p:cxnSp>
        <p:nvCxnSpPr>
          <p:cNvPr id="35" name="直線コネクタ 34"/>
          <p:cNvCxnSpPr>
            <a:endCxn id="33" idx="2"/>
          </p:cNvCxnSpPr>
          <p:nvPr/>
        </p:nvCxnSpPr>
        <p:spPr>
          <a:xfrm rot="5400000">
            <a:off x="1367644" y="5409220"/>
            <a:ext cx="1944216" cy="0"/>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36" name="直線コネクタ 35"/>
          <p:cNvCxnSpPr/>
          <p:nvPr/>
        </p:nvCxnSpPr>
        <p:spPr>
          <a:xfrm>
            <a:off x="539552" y="5805264"/>
            <a:ext cx="1800200" cy="0"/>
          </a:xfrm>
          <a:prstGeom prst="line">
            <a:avLst/>
          </a:prstGeom>
          <a:ln w="15875"/>
        </p:spPr>
        <p:style>
          <a:lnRef idx="1">
            <a:schemeClr val="accent1"/>
          </a:lnRef>
          <a:fillRef idx="0">
            <a:schemeClr val="accent1"/>
          </a:fillRef>
          <a:effectRef idx="0">
            <a:schemeClr val="accent1"/>
          </a:effectRef>
          <a:fontRef idx="minor">
            <a:schemeClr val="tx1"/>
          </a:fontRef>
        </p:style>
      </p:cxnSp>
      <p:sp>
        <p:nvSpPr>
          <p:cNvPr id="37" name="テキスト ボックス 36"/>
          <p:cNvSpPr txBox="1"/>
          <p:nvPr/>
        </p:nvSpPr>
        <p:spPr>
          <a:xfrm>
            <a:off x="827584" y="4941168"/>
            <a:ext cx="1296144" cy="369332"/>
          </a:xfrm>
          <a:prstGeom prst="rect">
            <a:avLst/>
          </a:prstGeom>
          <a:noFill/>
        </p:spPr>
        <p:txBody>
          <a:bodyPr wrap="square" rtlCol="0">
            <a:spAutoFit/>
          </a:bodyPr>
          <a:lstStyle/>
          <a:p>
            <a:r>
              <a:rPr lang="ja-JP" altLang="en-US" dirty="0" smtClean="0"/>
              <a:t>費　　　　用</a:t>
            </a:r>
            <a:endParaRPr kumimoji="1" lang="ja-JP" altLang="en-US" dirty="0"/>
          </a:p>
        </p:txBody>
      </p:sp>
      <p:sp>
        <p:nvSpPr>
          <p:cNvPr id="43" name="テキスト ボックス 42"/>
          <p:cNvSpPr txBox="1"/>
          <p:nvPr/>
        </p:nvSpPr>
        <p:spPr>
          <a:xfrm>
            <a:off x="2555776" y="5229200"/>
            <a:ext cx="1296144" cy="369332"/>
          </a:xfrm>
          <a:prstGeom prst="rect">
            <a:avLst/>
          </a:prstGeom>
          <a:noFill/>
        </p:spPr>
        <p:txBody>
          <a:bodyPr wrap="square" rtlCol="0">
            <a:spAutoFit/>
          </a:bodyPr>
          <a:lstStyle/>
          <a:p>
            <a:r>
              <a:rPr kumimoji="1" lang="ja-JP" altLang="en-US" dirty="0" smtClean="0"/>
              <a:t>収　　　　益</a:t>
            </a:r>
            <a:endParaRPr kumimoji="1" lang="ja-JP" altLang="en-US" dirty="0"/>
          </a:p>
        </p:txBody>
      </p:sp>
      <p:sp>
        <p:nvSpPr>
          <p:cNvPr id="44" name="テキスト ボックス 43"/>
          <p:cNvSpPr txBox="1"/>
          <p:nvPr/>
        </p:nvSpPr>
        <p:spPr>
          <a:xfrm>
            <a:off x="755576" y="5939988"/>
            <a:ext cx="1440160" cy="369332"/>
          </a:xfrm>
          <a:prstGeom prst="rect">
            <a:avLst/>
          </a:prstGeom>
          <a:noFill/>
        </p:spPr>
        <p:txBody>
          <a:bodyPr wrap="square" rtlCol="0">
            <a:spAutoFit/>
          </a:bodyPr>
          <a:lstStyle/>
          <a:p>
            <a:r>
              <a:rPr kumimoji="1" lang="ja-JP" altLang="en-US" dirty="0" smtClean="0"/>
              <a:t> 純　 利 　益</a:t>
            </a:r>
            <a:endParaRPr kumimoji="1" lang="ja-JP" altLang="en-US" dirty="0"/>
          </a:p>
        </p:txBody>
      </p:sp>
      <p:sp>
        <p:nvSpPr>
          <p:cNvPr id="45" name="右矢印 44"/>
          <p:cNvSpPr/>
          <p:nvPr/>
        </p:nvSpPr>
        <p:spPr>
          <a:xfrm>
            <a:off x="4283968" y="5301208"/>
            <a:ext cx="864096" cy="216024"/>
          </a:xfrm>
          <a:prstGeom prst="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7" name="テキスト ボックス 46"/>
          <p:cNvSpPr txBox="1"/>
          <p:nvPr/>
        </p:nvSpPr>
        <p:spPr>
          <a:xfrm>
            <a:off x="5220072" y="4725144"/>
            <a:ext cx="3456384" cy="1200329"/>
          </a:xfrm>
          <a:prstGeom prst="rect">
            <a:avLst/>
          </a:prstGeom>
          <a:noFill/>
        </p:spPr>
        <p:txBody>
          <a:bodyPr wrap="square" rtlCol="0">
            <a:spAutoFit/>
          </a:bodyPr>
          <a:lstStyle/>
          <a:p>
            <a:r>
              <a:rPr lang="ja-JP" altLang="en-US" dirty="0" smtClean="0"/>
              <a:t>ルールに則って収益・費用の計算を行い、差額を利益とする。利益は、</a:t>
            </a:r>
            <a:r>
              <a:rPr kumimoji="1" lang="ja-JP" altLang="en-US" dirty="0" smtClean="0"/>
              <a:t>あくまで、</a:t>
            </a:r>
            <a:r>
              <a:rPr kumimoji="1" lang="ja-JP" altLang="en-US" u="wavyHeavy" dirty="0" smtClean="0"/>
              <a:t>計算された</a:t>
            </a:r>
            <a:r>
              <a:rPr kumimoji="1" lang="ja-JP" altLang="en-US" dirty="0" smtClean="0"/>
              <a:t>大きさを</a:t>
            </a:r>
            <a:endParaRPr kumimoji="1" lang="en-US" altLang="ja-JP" dirty="0" smtClean="0"/>
          </a:p>
          <a:p>
            <a:r>
              <a:rPr lang="ja-JP" altLang="en-US" dirty="0" smtClean="0"/>
              <a:t>表しているに過ぎない。</a:t>
            </a:r>
            <a:endParaRPr kumimoji="1" lang="ja-JP" altLang="en-US" dirty="0"/>
          </a:p>
        </p:txBody>
      </p:sp>
      <p:sp>
        <p:nvSpPr>
          <p:cNvPr id="50" name="V 字形矢印 49"/>
          <p:cNvSpPr/>
          <p:nvPr/>
        </p:nvSpPr>
        <p:spPr>
          <a:xfrm rot="4721594">
            <a:off x="6624408" y="5120946"/>
            <a:ext cx="862216" cy="1368152"/>
          </a:xfrm>
          <a:prstGeom prst="notched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2" name="テキスト ボックス 51"/>
          <p:cNvSpPr txBox="1"/>
          <p:nvPr/>
        </p:nvSpPr>
        <p:spPr>
          <a:xfrm>
            <a:off x="6516216" y="6237312"/>
            <a:ext cx="1512168" cy="369332"/>
          </a:xfrm>
          <a:prstGeom prst="rect">
            <a:avLst/>
          </a:prstGeom>
          <a:noFill/>
          <a:ln w="15875">
            <a:solidFill>
              <a:schemeClr val="tx1"/>
            </a:solidFill>
          </a:ln>
        </p:spPr>
        <p:txBody>
          <a:bodyPr wrap="square" rtlCol="0">
            <a:spAutoFit/>
          </a:bodyPr>
          <a:lstStyle/>
          <a:p>
            <a:r>
              <a:rPr kumimoji="1" lang="ja-JP" altLang="en-US" dirty="0" smtClean="0"/>
              <a:t>操作的である</a:t>
            </a:r>
            <a:endParaRPr kumimoji="1" lang="ja-JP" altLang="en-US" dirty="0"/>
          </a:p>
        </p:txBody>
      </p:sp>
      <p:sp>
        <p:nvSpPr>
          <p:cNvPr id="53" name="スライド番号プレースホルダ 52"/>
          <p:cNvSpPr>
            <a:spLocks noGrp="1"/>
          </p:cNvSpPr>
          <p:nvPr>
            <p:ph type="sldNum" sz="quarter" idx="12"/>
          </p:nvPr>
        </p:nvSpPr>
        <p:spPr/>
        <p:txBody>
          <a:bodyPr/>
          <a:lstStyle/>
          <a:p>
            <a:fld id="{048697AD-AF2E-4BD1-A366-81D4A387D0DD}" type="slidenum">
              <a:rPr kumimoji="1" lang="ja-JP" altLang="en-US" smtClean="0"/>
              <a:pPr/>
              <a:t>5</a:t>
            </a:fld>
            <a:endParaRPr kumimoji="1" lang="ja-JP"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diamond(in)">
                                      <p:cBhvr>
                                        <p:cTn id="7" dur="20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diamond(in)">
                                      <p:cBhvr>
                                        <p:cTn id="12" dur="2000"/>
                                        <p:tgtEl>
                                          <p:spTgt spid="4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grpId="0" nodeType="clickEffect">
                                  <p:stCondLst>
                                    <p:cond delay="0"/>
                                  </p:stCondLst>
                                  <p:childTnLst>
                                    <p:set>
                                      <p:cBhvr>
                                        <p:cTn id="16" dur="1" fill="hold">
                                          <p:stCondLst>
                                            <p:cond delay="0"/>
                                          </p:stCondLst>
                                        </p:cTn>
                                        <p:tgtEl>
                                          <p:spTgt spid="50"/>
                                        </p:tgtEl>
                                        <p:attrNameLst>
                                          <p:attrName>style.visibility</p:attrName>
                                        </p:attrNameLst>
                                      </p:cBhvr>
                                      <p:to>
                                        <p:strVal val="visible"/>
                                      </p:to>
                                    </p:set>
                                    <p:anim calcmode="lin" valueType="num">
                                      <p:cBhvr additive="base">
                                        <p:cTn id="17" dur="500" fill="hold"/>
                                        <p:tgtEl>
                                          <p:spTgt spid="50"/>
                                        </p:tgtEl>
                                        <p:attrNameLst>
                                          <p:attrName>ppt_x</p:attrName>
                                        </p:attrNameLst>
                                      </p:cBhvr>
                                      <p:tavLst>
                                        <p:tav tm="0">
                                          <p:val>
                                            <p:strVal val="#ppt_x"/>
                                          </p:val>
                                        </p:tav>
                                        <p:tav tm="100000">
                                          <p:val>
                                            <p:strVal val="#ppt_x"/>
                                          </p:val>
                                        </p:tav>
                                      </p:tavLst>
                                    </p:anim>
                                    <p:anim calcmode="lin" valueType="num">
                                      <p:cBhvr additive="base">
                                        <p:cTn id="18" dur="500" fill="hold"/>
                                        <p:tgtEl>
                                          <p:spTgt spid="50"/>
                                        </p:tgtEl>
                                        <p:attrNameLst>
                                          <p:attrName>ppt_y</p:attrName>
                                        </p:attrNameLst>
                                      </p:cBhvr>
                                      <p:tavLst>
                                        <p:tav tm="0">
                                          <p:val>
                                            <p:strVal val="0-#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52"/>
                                        </p:tgtEl>
                                        <p:attrNameLst>
                                          <p:attrName>style.visibility</p:attrName>
                                        </p:attrNameLst>
                                      </p:cBhvr>
                                      <p:to>
                                        <p:strVal val="visible"/>
                                      </p:to>
                                    </p:set>
                                    <p:animEffect transition="in" filter="diamond(in)">
                                      <p:cBhvr>
                                        <p:cTn id="23" dur="20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47" grpId="0"/>
      <p:bldP spid="50" grpId="0" animBg="1"/>
      <p:bldP spid="5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テキスト ボックス 3"/>
          <p:cNvSpPr txBox="1"/>
          <p:nvPr/>
        </p:nvSpPr>
        <p:spPr>
          <a:xfrm>
            <a:off x="2123728" y="1268760"/>
            <a:ext cx="2520280" cy="1931298"/>
          </a:xfrm>
          <a:prstGeom prst="rect">
            <a:avLst/>
          </a:prstGeom>
          <a:noFill/>
        </p:spPr>
        <p:txBody>
          <a:bodyPr wrap="square" rtlCol="0">
            <a:spAutoFit/>
          </a:bodyPr>
          <a:lstStyle/>
          <a:p>
            <a:r>
              <a:rPr kumimoji="1" lang="en-US" altLang="ja-JP" dirty="0" smtClean="0"/>
              <a:t>        </a:t>
            </a:r>
            <a:r>
              <a:rPr kumimoji="1" lang="ja-JP" altLang="en-US" u="sng" dirty="0" smtClean="0"/>
              <a:t>損 益 計 算 書</a:t>
            </a:r>
            <a:endParaRPr kumimoji="1" lang="en-US" altLang="ja-JP" u="sng" dirty="0" smtClean="0"/>
          </a:p>
          <a:p>
            <a:endParaRPr kumimoji="1" lang="en-US" altLang="ja-JP" sz="800" u="sng" dirty="0" smtClean="0"/>
          </a:p>
          <a:p>
            <a:r>
              <a:rPr kumimoji="1" lang="ja-JP" altLang="en-US" dirty="0" smtClean="0"/>
              <a:t>売　　　上　　　</a:t>
            </a:r>
            <a:r>
              <a:rPr kumimoji="1" lang="en-US" altLang="ja-JP" dirty="0" smtClean="0">
                <a:latin typeface="+mj-ea"/>
                <a:ea typeface="+mj-ea"/>
              </a:rPr>
              <a:t>1,000,000</a:t>
            </a:r>
          </a:p>
          <a:p>
            <a:endParaRPr kumimoji="1" lang="en-US" altLang="ja-JP" sz="1050" dirty="0" smtClean="0">
              <a:latin typeface="+mj-ea"/>
              <a:ea typeface="+mj-ea"/>
            </a:endParaRPr>
          </a:p>
          <a:p>
            <a:r>
              <a:rPr lang="ja-JP" altLang="en-US" dirty="0" smtClean="0"/>
              <a:t>売上原価　　　</a:t>
            </a:r>
            <a:r>
              <a:rPr lang="ja-JP" altLang="en-US" u="sng" dirty="0" smtClean="0"/>
              <a:t>　</a:t>
            </a:r>
            <a:r>
              <a:rPr lang="en-US" altLang="ja-JP" u="sng" dirty="0" smtClean="0">
                <a:latin typeface="+mj-ea"/>
                <a:ea typeface="+mj-ea"/>
              </a:rPr>
              <a:t>450,000</a:t>
            </a:r>
          </a:p>
          <a:p>
            <a:endParaRPr lang="en-US" altLang="ja-JP" sz="1100" u="sng" dirty="0" smtClean="0">
              <a:latin typeface="+mj-ea"/>
              <a:ea typeface="+mj-ea"/>
            </a:endParaRPr>
          </a:p>
          <a:p>
            <a:r>
              <a:rPr lang="ja-JP" altLang="en-US" dirty="0" smtClean="0">
                <a:latin typeface="+mj-ea"/>
                <a:ea typeface="+mj-ea"/>
              </a:rPr>
              <a:t>売上利益　　　</a:t>
            </a:r>
            <a:r>
              <a:rPr lang="ja-JP" altLang="en-US" u="dbl" dirty="0" smtClean="0">
                <a:latin typeface="+mj-ea"/>
                <a:ea typeface="+mj-ea"/>
              </a:rPr>
              <a:t>　</a:t>
            </a:r>
            <a:r>
              <a:rPr lang="en-US" altLang="ja-JP" u="dbl" dirty="0" smtClean="0">
                <a:latin typeface="+mj-ea"/>
                <a:ea typeface="+mj-ea"/>
              </a:rPr>
              <a:t>550,000</a:t>
            </a:r>
          </a:p>
          <a:p>
            <a:endParaRPr kumimoji="1" lang="ja-JP" altLang="en-US" dirty="0"/>
          </a:p>
        </p:txBody>
      </p:sp>
      <p:sp>
        <p:nvSpPr>
          <p:cNvPr id="5" name="右矢印 4"/>
          <p:cNvSpPr/>
          <p:nvPr/>
        </p:nvSpPr>
        <p:spPr>
          <a:xfrm rot="10800000">
            <a:off x="4644008" y="1772817"/>
            <a:ext cx="978408" cy="216023"/>
          </a:xfrm>
          <a:prstGeom prst="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テキスト ボックス 5"/>
          <p:cNvSpPr txBox="1"/>
          <p:nvPr/>
        </p:nvSpPr>
        <p:spPr>
          <a:xfrm>
            <a:off x="5724128" y="1691516"/>
            <a:ext cx="3275856" cy="338554"/>
          </a:xfrm>
          <a:prstGeom prst="rect">
            <a:avLst/>
          </a:prstGeom>
          <a:noFill/>
          <a:ln w="12700">
            <a:solidFill>
              <a:schemeClr val="tx1"/>
            </a:solidFill>
          </a:ln>
        </p:spPr>
        <p:txBody>
          <a:bodyPr wrap="square" rtlCol="0">
            <a:spAutoFit/>
          </a:bodyPr>
          <a:lstStyle/>
          <a:p>
            <a:r>
              <a:rPr lang="ja-JP" altLang="en-US" sz="1600" dirty="0" smtClean="0"/>
              <a:t>発送基準、納品基準、検収基準</a:t>
            </a:r>
            <a:endParaRPr kumimoji="1" lang="ja-JP" altLang="en-US" sz="1600" dirty="0"/>
          </a:p>
        </p:txBody>
      </p:sp>
      <p:sp>
        <p:nvSpPr>
          <p:cNvPr id="7" name="右矢印 6"/>
          <p:cNvSpPr/>
          <p:nvPr/>
        </p:nvSpPr>
        <p:spPr>
          <a:xfrm rot="10800000">
            <a:off x="4644008" y="2204864"/>
            <a:ext cx="978408" cy="216023"/>
          </a:xfrm>
          <a:prstGeom prst="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テキスト ボックス 8"/>
          <p:cNvSpPr txBox="1"/>
          <p:nvPr/>
        </p:nvSpPr>
        <p:spPr>
          <a:xfrm>
            <a:off x="5724128" y="2060848"/>
            <a:ext cx="3275856" cy="584775"/>
          </a:xfrm>
          <a:prstGeom prst="rect">
            <a:avLst/>
          </a:prstGeom>
          <a:noFill/>
          <a:ln w="12700">
            <a:solidFill>
              <a:schemeClr val="tx1"/>
            </a:solidFill>
          </a:ln>
        </p:spPr>
        <p:txBody>
          <a:bodyPr wrap="square" rtlCol="0">
            <a:spAutoFit/>
          </a:bodyPr>
          <a:lstStyle/>
          <a:p>
            <a:r>
              <a:rPr lang="ja-JP" altLang="en-US" sz="1600" dirty="0" smtClean="0"/>
              <a:t>期末棚卸高を大きくすれば売上原価は小さくなり、利益は大きくなる。</a:t>
            </a:r>
            <a:endParaRPr kumimoji="1" lang="ja-JP" altLang="en-US" sz="1600" dirty="0"/>
          </a:p>
        </p:txBody>
      </p:sp>
      <p:sp>
        <p:nvSpPr>
          <p:cNvPr id="10" name="スライド番号プレースホルダ 9"/>
          <p:cNvSpPr>
            <a:spLocks noGrp="1"/>
          </p:cNvSpPr>
          <p:nvPr>
            <p:ph type="sldNum" sz="quarter" idx="12"/>
          </p:nvPr>
        </p:nvSpPr>
        <p:spPr/>
        <p:txBody>
          <a:bodyPr/>
          <a:lstStyle/>
          <a:p>
            <a:fld id="{048697AD-AF2E-4BD1-A366-81D4A387D0DD}" type="slidenum">
              <a:rPr kumimoji="1" lang="ja-JP" altLang="en-US" smtClean="0"/>
              <a:pPr/>
              <a:t>6</a:t>
            </a:fld>
            <a:endParaRPr kumimoji="1" lang="ja-JP" altLang="en-US"/>
          </a:p>
        </p:txBody>
      </p:sp>
      <p:sp>
        <p:nvSpPr>
          <p:cNvPr id="11" name="テキスト ボックス 10"/>
          <p:cNvSpPr txBox="1"/>
          <p:nvPr/>
        </p:nvSpPr>
        <p:spPr>
          <a:xfrm>
            <a:off x="1043608" y="3140968"/>
            <a:ext cx="7704856" cy="923330"/>
          </a:xfrm>
          <a:prstGeom prst="rect">
            <a:avLst/>
          </a:prstGeom>
          <a:noFill/>
        </p:spPr>
        <p:txBody>
          <a:bodyPr wrap="square" rtlCol="0">
            <a:spAutoFit/>
          </a:bodyPr>
          <a:lstStyle/>
          <a:p>
            <a:r>
              <a:rPr kumimoji="1" lang="ja-JP" altLang="en-US" dirty="0" smtClean="0"/>
              <a:t>また、利益が算出されたからといっても、必ずしも「現金」が増えたわけではない。</a:t>
            </a:r>
            <a:endParaRPr kumimoji="1" lang="en-US" altLang="ja-JP" dirty="0" smtClean="0"/>
          </a:p>
          <a:p>
            <a:r>
              <a:rPr lang="ja-JP" altLang="en-US" dirty="0" smtClean="0"/>
              <a:t>例えば、上記の売上が掛けで行われ、それが手形で決済されることになると、２～３ヶ月先にならないと「現金」が回収されないことになる。</a:t>
            </a:r>
            <a:endParaRPr kumimoji="1" lang="ja-JP" altLang="en-US" dirty="0"/>
          </a:p>
        </p:txBody>
      </p:sp>
      <p:sp>
        <p:nvSpPr>
          <p:cNvPr id="12" name="下矢印 11"/>
          <p:cNvSpPr/>
          <p:nvPr/>
        </p:nvSpPr>
        <p:spPr>
          <a:xfrm>
            <a:off x="3851920" y="4149080"/>
            <a:ext cx="720080" cy="360040"/>
          </a:xfrm>
          <a:prstGeom prst="down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テキスト ボックス 12"/>
          <p:cNvSpPr txBox="1"/>
          <p:nvPr/>
        </p:nvSpPr>
        <p:spPr>
          <a:xfrm>
            <a:off x="1043608" y="4653136"/>
            <a:ext cx="7776864" cy="646331"/>
          </a:xfrm>
          <a:prstGeom prst="rect">
            <a:avLst/>
          </a:prstGeom>
          <a:noFill/>
        </p:spPr>
        <p:txBody>
          <a:bodyPr wrap="square" rtlCol="0">
            <a:spAutoFit/>
          </a:bodyPr>
          <a:lstStyle/>
          <a:p>
            <a:r>
              <a:rPr kumimoji="1" lang="ja-JP" altLang="en-US" dirty="0" smtClean="0"/>
              <a:t>これが、「勘定合って銭足らず」の状態、すなわち資金不足、黒字倒産を引き起こす原因である。</a:t>
            </a:r>
            <a:endParaRPr kumimoji="1" lang="ja-JP" altLang="en-US" dirty="0"/>
          </a:p>
        </p:txBody>
      </p:sp>
      <p:sp>
        <p:nvSpPr>
          <p:cNvPr id="14" name="下矢印 13"/>
          <p:cNvSpPr/>
          <p:nvPr/>
        </p:nvSpPr>
        <p:spPr>
          <a:xfrm>
            <a:off x="3779912" y="5301208"/>
            <a:ext cx="720080" cy="360040"/>
          </a:xfrm>
          <a:prstGeom prst="down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テキスト ボックス 14"/>
          <p:cNvSpPr txBox="1"/>
          <p:nvPr/>
        </p:nvSpPr>
        <p:spPr>
          <a:xfrm>
            <a:off x="971600" y="5733256"/>
            <a:ext cx="7920880" cy="646331"/>
          </a:xfrm>
          <a:prstGeom prst="rect">
            <a:avLst/>
          </a:prstGeom>
          <a:noFill/>
        </p:spPr>
        <p:txBody>
          <a:bodyPr wrap="square" rtlCol="0">
            <a:spAutoFit/>
          </a:bodyPr>
          <a:lstStyle/>
          <a:p>
            <a:r>
              <a:rPr kumimoji="1" lang="ja-JP" altLang="en-US" dirty="0" smtClean="0"/>
              <a:t>そこで、</a:t>
            </a:r>
            <a:r>
              <a:rPr lang="ja-JP" altLang="en-US" dirty="0" smtClean="0"/>
              <a:t>この「資金の流れ」すなわちキャッシュ・フローを明らかにすることが必要になる。</a:t>
            </a:r>
            <a:endParaRPr kumimoji="1" lang="ja-JP"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1+#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ox(in)">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8" presetClass="entr" presetSubtype="16"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diamond(in)">
                                      <p:cBhvr>
                                        <p:cTn id="24" dur="20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8" presetClass="entr" presetSubtype="16"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diamond(in)">
                                      <p:cBhvr>
                                        <p:cTn id="29"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1" grpId="0"/>
      <p:bldP spid="13" grpId="0"/>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 3"/>
          <p:cNvSpPr>
            <a:spLocks noGrp="1"/>
          </p:cNvSpPr>
          <p:nvPr>
            <p:ph type="sldNum" sz="quarter" idx="12"/>
          </p:nvPr>
        </p:nvSpPr>
        <p:spPr/>
        <p:txBody>
          <a:bodyPr/>
          <a:lstStyle/>
          <a:p>
            <a:fld id="{048697AD-AF2E-4BD1-A366-81D4A387D0DD}" type="slidenum">
              <a:rPr kumimoji="1" lang="ja-JP" altLang="en-US" smtClean="0"/>
              <a:pPr/>
              <a:t>7</a:t>
            </a:fld>
            <a:endParaRPr kumimoji="1" lang="ja-JP" altLang="en-US"/>
          </a:p>
        </p:txBody>
      </p:sp>
      <p:sp>
        <p:nvSpPr>
          <p:cNvPr id="5" name="タイトル 1"/>
          <p:cNvSpPr>
            <a:spLocks noGrp="1"/>
          </p:cNvSpPr>
          <p:nvPr>
            <p:ph type="title"/>
          </p:nvPr>
        </p:nvSpPr>
        <p:spPr>
          <a:xfrm>
            <a:off x="35496" y="980728"/>
            <a:ext cx="3456384" cy="434312"/>
          </a:xfrm>
        </p:spPr>
        <p:txBody>
          <a:bodyPr>
            <a:normAutofit/>
          </a:bodyPr>
          <a:lstStyle/>
          <a:p>
            <a:pPr algn="ctr"/>
            <a:r>
              <a:rPr lang="ja-JP" altLang="en-US" sz="2400" dirty="0" smtClean="0"/>
              <a:t>キャッシュ・フロー計算書</a:t>
            </a:r>
            <a:endParaRPr kumimoji="1" lang="ja-JP" altLang="en-US" sz="2400" dirty="0"/>
          </a:p>
        </p:txBody>
      </p:sp>
      <p:sp>
        <p:nvSpPr>
          <p:cNvPr id="7" name="テキスト ボックス 6"/>
          <p:cNvSpPr txBox="1"/>
          <p:nvPr/>
        </p:nvSpPr>
        <p:spPr>
          <a:xfrm>
            <a:off x="323528" y="1916832"/>
            <a:ext cx="8568952" cy="1477328"/>
          </a:xfrm>
          <a:prstGeom prst="rect">
            <a:avLst/>
          </a:prstGeom>
          <a:noFill/>
        </p:spPr>
        <p:txBody>
          <a:bodyPr wrap="square" rtlCol="0">
            <a:spAutoFit/>
          </a:bodyPr>
          <a:lstStyle/>
          <a:p>
            <a:r>
              <a:rPr lang="ja-JP" altLang="en-US" dirty="0" smtClean="0"/>
              <a:t>　  キャッシュ・フロー計算書とは、企業の一会計期間におけるキャッシュ・フロー（資金の増加または減少</a:t>
            </a:r>
            <a:r>
              <a:rPr lang="en-US" altLang="ja-JP" dirty="0" smtClean="0"/>
              <a:t>)</a:t>
            </a:r>
            <a:r>
              <a:rPr lang="ja-JP" altLang="en-US" dirty="0" smtClean="0"/>
              <a:t>の状況を一定の活動区分別に表示するものであり、企業の資金を獲得する能力、債務の支払能力ならびに資金調達の必要性等に関しての情報提供を行うことを必性等に関しての情報提供を行うことを目的としている。</a:t>
            </a:r>
          </a:p>
          <a:p>
            <a:endParaRPr lang="ja-JP" altLang="en-US" dirty="0" smtClean="0"/>
          </a:p>
        </p:txBody>
      </p:sp>
      <p:sp>
        <p:nvSpPr>
          <p:cNvPr id="8" name="テキスト ボックス 7"/>
          <p:cNvSpPr txBox="1"/>
          <p:nvPr/>
        </p:nvSpPr>
        <p:spPr>
          <a:xfrm>
            <a:off x="251520" y="1556792"/>
            <a:ext cx="1440160" cy="369332"/>
          </a:xfrm>
          <a:prstGeom prst="rect">
            <a:avLst/>
          </a:prstGeom>
          <a:noFill/>
        </p:spPr>
        <p:txBody>
          <a:bodyPr wrap="square" rtlCol="0">
            <a:spAutoFit/>
          </a:bodyPr>
          <a:lstStyle/>
          <a:p>
            <a:r>
              <a:rPr lang="ja-JP" altLang="en-US" dirty="0" smtClean="0"/>
              <a:t>１</a:t>
            </a:r>
            <a:r>
              <a:rPr lang="en-US" altLang="ja-JP" dirty="0" smtClean="0"/>
              <a:t>. </a:t>
            </a:r>
            <a:r>
              <a:rPr lang="ja-JP" altLang="en-US" dirty="0" smtClean="0"/>
              <a:t> 意義</a:t>
            </a:r>
            <a:endParaRPr lang="en-US" altLang="ja-JP" dirty="0" smtClean="0"/>
          </a:p>
        </p:txBody>
      </p:sp>
      <p:sp>
        <p:nvSpPr>
          <p:cNvPr id="9" name="テキスト ボックス 8"/>
          <p:cNvSpPr txBox="1"/>
          <p:nvPr/>
        </p:nvSpPr>
        <p:spPr>
          <a:xfrm>
            <a:off x="251520" y="3212977"/>
            <a:ext cx="1440160" cy="369332"/>
          </a:xfrm>
          <a:prstGeom prst="rect">
            <a:avLst/>
          </a:prstGeom>
          <a:noFill/>
        </p:spPr>
        <p:txBody>
          <a:bodyPr wrap="square" rtlCol="0">
            <a:spAutoFit/>
          </a:bodyPr>
          <a:lstStyle/>
          <a:p>
            <a:r>
              <a:rPr lang="ja-JP" altLang="en-US" dirty="0" smtClean="0"/>
              <a:t>２</a:t>
            </a:r>
            <a:r>
              <a:rPr lang="en-US" altLang="ja-JP" dirty="0" smtClean="0"/>
              <a:t>.</a:t>
            </a:r>
            <a:r>
              <a:rPr lang="ja-JP" altLang="en-US" dirty="0" smtClean="0"/>
              <a:t>　必要性</a:t>
            </a:r>
            <a:endParaRPr lang="en-US" altLang="ja-JP" dirty="0" smtClean="0"/>
          </a:p>
        </p:txBody>
      </p:sp>
      <p:sp>
        <p:nvSpPr>
          <p:cNvPr id="10" name="テキスト ボックス 9"/>
          <p:cNvSpPr txBox="1"/>
          <p:nvPr/>
        </p:nvSpPr>
        <p:spPr>
          <a:xfrm>
            <a:off x="251520" y="3645024"/>
            <a:ext cx="8712968" cy="2031325"/>
          </a:xfrm>
          <a:prstGeom prst="rect">
            <a:avLst/>
          </a:prstGeom>
          <a:noFill/>
        </p:spPr>
        <p:txBody>
          <a:bodyPr wrap="square" rtlCol="0">
            <a:spAutoFit/>
          </a:bodyPr>
          <a:lstStyle/>
          <a:p>
            <a:r>
              <a:rPr lang="ja-JP" altLang="en-US" dirty="0" smtClean="0"/>
              <a:t>　今日の企業会計では、収益からその収益を得るために犠牲となった費用を差引いて利益計算が行われるが、利益の増加が必ずしも資金の増加に結びつくとは限らない。例えば、損益計算書では利益を計上していても、債務の支払期限までに十分な資金を確保することができていない場合もある。したがって、投資家や債権者などの利害関係者が合理的な意思決定を行うためには、企業が資金を獲得する能力を評価する必要があり、このような資金に係る情報は貸借対照表や損益計算書では表すことができないため、キャシュ・フロー計算書の作成が必要となる。</a:t>
            </a:r>
            <a:endParaRPr lang="en-US" altLang="ja-JP"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amond(in)">
                                      <p:cBhvr>
                                        <p:cTn id="1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 3"/>
          <p:cNvSpPr>
            <a:spLocks noGrp="1"/>
          </p:cNvSpPr>
          <p:nvPr>
            <p:ph type="sldNum" sz="quarter" idx="12"/>
          </p:nvPr>
        </p:nvSpPr>
        <p:spPr/>
        <p:txBody>
          <a:bodyPr/>
          <a:lstStyle/>
          <a:p>
            <a:fld id="{048697AD-AF2E-4BD1-A366-81D4A387D0DD}" type="slidenum">
              <a:rPr kumimoji="1" lang="ja-JP" altLang="en-US" smtClean="0"/>
              <a:pPr/>
              <a:t>8</a:t>
            </a:fld>
            <a:endParaRPr kumimoji="1" lang="ja-JP" altLang="en-US"/>
          </a:p>
        </p:txBody>
      </p:sp>
      <p:sp>
        <p:nvSpPr>
          <p:cNvPr id="5" name="テキスト ボックス 4"/>
          <p:cNvSpPr txBox="1"/>
          <p:nvPr/>
        </p:nvSpPr>
        <p:spPr>
          <a:xfrm>
            <a:off x="1907704" y="1052736"/>
            <a:ext cx="5328592" cy="1200329"/>
          </a:xfrm>
          <a:prstGeom prst="rect">
            <a:avLst/>
          </a:prstGeom>
          <a:noFill/>
        </p:spPr>
        <p:txBody>
          <a:bodyPr wrap="square" rtlCol="0">
            <a:spAutoFit/>
          </a:bodyPr>
          <a:lstStyle/>
          <a:p>
            <a:r>
              <a:rPr kumimoji="1" lang="ja-JP" altLang="en-US" dirty="0" smtClean="0"/>
              <a:t>収　　　　益　　　</a:t>
            </a:r>
            <a:r>
              <a:rPr kumimoji="1" lang="ja-JP" altLang="en-US" sz="2400" dirty="0" smtClean="0"/>
              <a:t>≠</a:t>
            </a:r>
            <a:r>
              <a:rPr kumimoji="1" lang="ja-JP" altLang="en-US" dirty="0" smtClean="0"/>
              <a:t>　　　収　　　　入</a:t>
            </a:r>
            <a:endParaRPr kumimoji="1" lang="en-US" altLang="ja-JP" dirty="0" smtClean="0"/>
          </a:p>
          <a:p>
            <a:r>
              <a:rPr lang="ja-JP" altLang="en-US" u="sng" dirty="0" smtClean="0"/>
              <a:t>費　　　　用</a:t>
            </a:r>
            <a:r>
              <a:rPr lang="ja-JP" altLang="en-US" dirty="0" smtClean="0"/>
              <a:t>　　　</a:t>
            </a:r>
            <a:r>
              <a:rPr lang="ja-JP" altLang="en-US" sz="2400" dirty="0" smtClean="0"/>
              <a:t>≠　　</a:t>
            </a:r>
            <a:r>
              <a:rPr lang="ja-JP" altLang="en-US" u="sng" dirty="0" smtClean="0"/>
              <a:t>支　　　　出</a:t>
            </a:r>
            <a:endParaRPr lang="en-US" altLang="ja-JP" u="sng" dirty="0" smtClean="0"/>
          </a:p>
          <a:p>
            <a:r>
              <a:rPr kumimoji="1" lang="ja-JP" altLang="en-US" dirty="0" smtClean="0"/>
              <a:t>利　　　　益　　　</a:t>
            </a:r>
            <a:r>
              <a:rPr lang="ja-JP" altLang="en-US" sz="2400" dirty="0" smtClean="0"/>
              <a:t>≠　　</a:t>
            </a:r>
            <a:r>
              <a:rPr lang="ja-JP" altLang="en-US" dirty="0" smtClean="0"/>
              <a:t>資金の増加</a:t>
            </a:r>
            <a:endParaRPr kumimoji="1" lang="ja-JP" altLang="en-US" dirty="0"/>
          </a:p>
        </p:txBody>
      </p:sp>
      <p:sp>
        <p:nvSpPr>
          <p:cNvPr id="6" name="テキスト ボックス 5"/>
          <p:cNvSpPr txBox="1"/>
          <p:nvPr/>
        </p:nvSpPr>
        <p:spPr>
          <a:xfrm>
            <a:off x="251520" y="2420888"/>
            <a:ext cx="1656184" cy="369332"/>
          </a:xfrm>
          <a:prstGeom prst="rect">
            <a:avLst/>
          </a:prstGeom>
          <a:noFill/>
        </p:spPr>
        <p:txBody>
          <a:bodyPr wrap="square" rtlCol="0">
            <a:spAutoFit/>
          </a:bodyPr>
          <a:lstStyle/>
          <a:p>
            <a:r>
              <a:rPr lang="ja-JP" altLang="en-US" dirty="0" smtClean="0"/>
              <a:t>３</a:t>
            </a:r>
            <a:r>
              <a:rPr lang="en-US" altLang="ja-JP" dirty="0" smtClean="0"/>
              <a:t>.</a:t>
            </a:r>
            <a:r>
              <a:rPr lang="ja-JP" altLang="en-US" dirty="0" smtClean="0"/>
              <a:t>　資金の範囲</a:t>
            </a:r>
            <a:endParaRPr lang="en-US" altLang="ja-JP" dirty="0" smtClean="0"/>
          </a:p>
        </p:txBody>
      </p:sp>
      <p:pic>
        <p:nvPicPr>
          <p:cNvPr id="1026" name="Picture 2" descr="http://www.azsa.or.jp/images/resourses/ps/kouza/200008_2.gif"/>
          <p:cNvPicPr>
            <a:picLocks noChangeAspect="1" noChangeArrowheads="1"/>
          </p:cNvPicPr>
          <p:nvPr/>
        </p:nvPicPr>
        <p:blipFill>
          <a:blip r:embed="rId2" cstate="print"/>
          <a:srcRect/>
          <a:stretch>
            <a:fillRect/>
          </a:stretch>
        </p:blipFill>
        <p:spPr bwMode="auto">
          <a:xfrm>
            <a:off x="827584" y="3140968"/>
            <a:ext cx="3971925" cy="2124075"/>
          </a:xfrm>
          <a:prstGeom prst="rect">
            <a:avLst/>
          </a:prstGeom>
          <a:noFill/>
        </p:spPr>
      </p:pic>
      <p:sp>
        <p:nvSpPr>
          <p:cNvPr id="8" name="テキスト ボックス 7"/>
          <p:cNvSpPr txBox="1"/>
          <p:nvPr/>
        </p:nvSpPr>
        <p:spPr>
          <a:xfrm>
            <a:off x="611560" y="2780928"/>
            <a:ext cx="4104456" cy="369332"/>
          </a:xfrm>
          <a:prstGeom prst="rect">
            <a:avLst/>
          </a:prstGeom>
          <a:noFill/>
        </p:spPr>
        <p:txBody>
          <a:bodyPr wrap="square" rtlCol="0">
            <a:spAutoFit/>
          </a:bodyPr>
          <a:lstStyle/>
          <a:p>
            <a:r>
              <a:rPr kumimoji="1" lang="ja-JP" altLang="en-US" dirty="0" smtClean="0"/>
              <a:t>資金の範囲は、つぎのようになる。</a:t>
            </a:r>
            <a:endParaRPr kumimoji="1" lang="en-US" altLang="ja-JP" dirty="0" smtClean="0"/>
          </a:p>
        </p:txBody>
      </p:sp>
      <p:sp>
        <p:nvSpPr>
          <p:cNvPr id="9" name="テキスト ボックス 8"/>
          <p:cNvSpPr txBox="1"/>
          <p:nvPr/>
        </p:nvSpPr>
        <p:spPr>
          <a:xfrm>
            <a:off x="5076056" y="2492897"/>
            <a:ext cx="3888432" cy="4585871"/>
          </a:xfrm>
          <a:prstGeom prst="rect">
            <a:avLst/>
          </a:prstGeom>
          <a:noFill/>
        </p:spPr>
        <p:txBody>
          <a:bodyPr wrap="square" rtlCol="0">
            <a:spAutoFit/>
          </a:bodyPr>
          <a:lstStyle/>
          <a:p>
            <a:r>
              <a:rPr lang="ja-JP" altLang="en-US" sz="1600" dirty="0" smtClean="0"/>
              <a:t>１．現金とは、手許現金及び要求払預金をいう。（注１）</a:t>
            </a:r>
            <a:br>
              <a:rPr lang="ja-JP" altLang="en-US" sz="1600" dirty="0" smtClean="0"/>
            </a:br>
            <a:r>
              <a:rPr lang="ja-JP" altLang="en-US" sz="1600" dirty="0" smtClean="0"/>
              <a:t>２．現金同等物とは、容易に換金可能であり、かつ、価値の変動について僅少なリスクしか負わない短期投資をいう。（注２）</a:t>
            </a:r>
            <a:br>
              <a:rPr lang="ja-JP" altLang="en-US" sz="1600" dirty="0" smtClean="0"/>
            </a:br>
            <a:r>
              <a:rPr lang="ja-JP" altLang="en-US" sz="1600" dirty="0" smtClean="0"/>
              <a:t/>
            </a:r>
            <a:br>
              <a:rPr lang="ja-JP" altLang="en-US" sz="1600" dirty="0" smtClean="0"/>
            </a:br>
            <a:r>
              <a:rPr lang="ja-JP" altLang="en-US" sz="1600" dirty="0" smtClean="0"/>
              <a:t>（注１）要求払預金について</a:t>
            </a:r>
            <a:br>
              <a:rPr lang="ja-JP" altLang="en-US" sz="1600" dirty="0" smtClean="0"/>
            </a:br>
            <a:r>
              <a:rPr lang="ja-JP" altLang="en-US" sz="1600" dirty="0" smtClean="0"/>
              <a:t>要求払預金には、例えば、当座預金、普通預金、通知預金が含まれる。</a:t>
            </a:r>
            <a:br>
              <a:rPr lang="ja-JP" altLang="en-US" sz="1600" dirty="0" smtClean="0"/>
            </a:br>
            <a:r>
              <a:rPr lang="ja-JP" altLang="en-US" sz="1600" dirty="0" smtClean="0"/>
              <a:t/>
            </a:r>
            <a:br>
              <a:rPr lang="ja-JP" altLang="en-US" sz="1600" dirty="0" smtClean="0"/>
            </a:br>
            <a:r>
              <a:rPr lang="ja-JP" altLang="en-US" sz="1600" dirty="0" smtClean="0"/>
              <a:t>（注２）現金同等物について</a:t>
            </a:r>
            <a:br>
              <a:rPr lang="ja-JP" altLang="en-US" sz="1600" dirty="0" smtClean="0"/>
            </a:br>
            <a:r>
              <a:rPr lang="ja-JP" altLang="en-US" sz="1600" dirty="0" smtClean="0"/>
              <a:t>現金同等物には、例えば、取得日から満期日又は償還日までの期間が３か月以内の短期投資である定期預金、譲渡性預金、コマーシャル・ペーパー、売戻し条件付現先、公社債投資信託が含まれる。</a:t>
            </a:r>
            <a:r>
              <a:rPr lang="ja-JP" altLang="en-US" dirty="0" smtClean="0"/>
              <a:t/>
            </a:r>
            <a:br>
              <a:rPr lang="ja-JP" altLang="en-US" dirty="0" smtClean="0"/>
            </a:br>
            <a:r>
              <a:rPr lang="ja-JP" altLang="en-US" dirty="0" smtClean="0"/>
              <a:t/>
            </a:r>
            <a:br>
              <a:rPr lang="ja-JP" altLang="en-US" dirty="0" smtClean="0"/>
            </a:br>
            <a:endParaRPr kumimoji="1" lang="ja-JP"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20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amond(in)">
                                      <p:cBhvr>
                                        <p:cTn id="12"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 3"/>
          <p:cNvSpPr>
            <a:spLocks noGrp="1"/>
          </p:cNvSpPr>
          <p:nvPr>
            <p:ph type="sldNum" sz="quarter" idx="12"/>
          </p:nvPr>
        </p:nvSpPr>
        <p:spPr/>
        <p:txBody>
          <a:bodyPr/>
          <a:lstStyle/>
          <a:p>
            <a:fld id="{048697AD-AF2E-4BD1-A366-81D4A387D0DD}" type="slidenum">
              <a:rPr kumimoji="1" lang="ja-JP" altLang="en-US" smtClean="0"/>
              <a:pPr/>
              <a:t>9</a:t>
            </a:fld>
            <a:endParaRPr kumimoji="1" lang="ja-JP" altLang="en-US"/>
          </a:p>
        </p:txBody>
      </p:sp>
      <p:sp>
        <p:nvSpPr>
          <p:cNvPr id="5" name="テキスト ボックス 4"/>
          <p:cNvSpPr txBox="1"/>
          <p:nvPr/>
        </p:nvSpPr>
        <p:spPr>
          <a:xfrm>
            <a:off x="251520" y="980728"/>
            <a:ext cx="1656184" cy="369332"/>
          </a:xfrm>
          <a:prstGeom prst="rect">
            <a:avLst/>
          </a:prstGeom>
          <a:noFill/>
        </p:spPr>
        <p:txBody>
          <a:bodyPr wrap="square" rtlCol="0">
            <a:spAutoFit/>
          </a:bodyPr>
          <a:lstStyle/>
          <a:p>
            <a:r>
              <a:rPr lang="ja-JP" altLang="en-US" dirty="0" smtClean="0"/>
              <a:t>４</a:t>
            </a:r>
            <a:r>
              <a:rPr lang="en-US" altLang="ja-JP" dirty="0" smtClean="0"/>
              <a:t>.</a:t>
            </a:r>
            <a:r>
              <a:rPr lang="ja-JP" altLang="en-US" dirty="0" smtClean="0"/>
              <a:t>　表示区分</a:t>
            </a:r>
            <a:endParaRPr lang="en-US" altLang="ja-JP" dirty="0" smtClean="0"/>
          </a:p>
        </p:txBody>
      </p:sp>
      <p:sp>
        <p:nvSpPr>
          <p:cNvPr id="6" name="テキスト ボックス 5"/>
          <p:cNvSpPr txBox="1"/>
          <p:nvPr/>
        </p:nvSpPr>
        <p:spPr>
          <a:xfrm>
            <a:off x="323528" y="1340769"/>
            <a:ext cx="8820472" cy="646331"/>
          </a:xfrm>
          <a:prstGeom prst="rect">
            <a:avLst/>
          </a:prstGeom>
          <a:noFill/>
        </p:spPr>
        <p:txBody>
          <a:bodyPr wrap="square" rtlCol="0">
            <a:spAutoFit/>
          </a:bodyPr>
          <a:lstStyle/>
          <a:p>
            <a:r>
              <a:rPr lang="ja-JP" altLang="en-US" dirty="0" smtClean="0"/>
              <a:t>　キャッシュ・フロー計算書には、「営業活動によるキャッシュ・フロー」、「投資活動によるキャッシュ・フロー」及び「財務活動によるキャッシュ・フロー」の区分を設けなければならない。</a:t>
            </a:r>
            <a:endParaRPr lang="en-US" altLang="ja-JP" dirty="0" smtClean="0"/>
          </a:p>
        </p:txBody>
      </p:sp>
      <p:sp>
        <p:nvSpPr>
          <p:cNvPr id="7" name="テキスト ボックス 6"/>
          <p:cNvSpPr txBox="1"/>
          <p:nvPr/>
        </p:nvSpPr>
        <p:spPr>
          <a:xfrm>
            <a:off x="323528" y="2132856"/>
            <a:ext cx="8280920" cy="646331"/>
          </a:xfrm>
          <a:prstGeom prst="rect">
            <a:avLst/>
          </a:prstGeom>
          <a:noFill/>
        </p:spPr>
        <p:txBody>
          <a:bodyPr wrap="square" rtlCol="0">
            <a:spAutoFit/>
          </a:bodyPr>
          <a:lstStyle/>
          <a:p>
            <a:r>
              <a:rPr lang="ja-JP" altLang="en-US" dirty="0" smtClean="0"/>
              <a:t>１）　「営業活動によるキャッシュ・フロー」の区分には、営業損益計算の対象となった取　　　　　　　</a:t>
            </a:r>
            <a:endParaRPr lang="en-US" altLang="ja-JP" dirty="0" smtClean="0"/>
          </a:p>
          <a:p>
            <a:r>
              <a:rPr lang="ja-JP" altLang="en-US" dirty="0" smtClean="0"/>
              <a:t>　引のほか、投資活動及び財務活動以外の取引によるキャッシュ・フローを記載する。</a:t>
            </a:r>
            <a:endParaRPr kumimoji="1" lang="ja-JP" altLang="en-US" dirty="0"/>
          </a:p>
        </p:txBody>
      </p:sp>
      <p:pic>
        <p:nvPicPr>
          <p:cNvPr id="22530" name="Picture 2"/>
          <p:cNvPicPr>
            <a:picLocks noChangeAspect="1" noChangeArrowheads="1"/>
          </p:cNvPicPr>
          <p:nvPr/>
        </p:nvPicPr>
        <p:blipFill>
          <a:blip r:embed="rId3" cstate="print"/>
          <a:srcRect/>
          <a:stretch>
            <a:fillRect/>
          </a:stretch>
        </p:blipFill>
        <p:spPr bwMode="auto">
          <a:xfrm>
            <a:off x="611560" y="2780928"/>
            <a:ext cx="5220072" cy="3168352"/>
          </a:xfrm>
          <a:prstGeom prst="rect">
            <a:avLst/>
          </a:prstGeom>
          <a:noFill/>
          <a:ln w="9525">
            <a:noFill/>
            <a:miter lim="800000"/>
            <a:headEnd/>
            <a:tailEnd/>
          </a:ln>
        </p:spPr>
      </p:pic>
      <p:pic>
        <p:nvPicPr>
          <p:cNvPr id="22531" name="Picture 3"/>
          <p:cNvPicPr>
            <a:picLocks noChangeAspect="1" noChangeArrowheads="1"/>
          </p:cNvPicPr>
          <p:nvPr/>
        </p:nvPicPr>
        <p:blipFill>
          <a:blip r:embed="rId4" cstate="print"/>
          <a:srcRect/>
          <a:stretch>
            <a:fillRect/>
          </a:stretch>
        </p:blipFill>
        <p:spPr bwMode="auto">
          <a:xfrm>
            <a:off x="5724128" y="3068960"/>
            <a:ext cx="3419872" cy="1296144"/>
          </a:xfrm>
          <a:prstGeom prst="rect">
            <a:avLst/>
          </a:prstGeom>
          <a:noFill/>
          <a:ln w="9525">
            <a:noFill/>
            <a:miter lim="800000"/>
            <a:headEnd/>
            <a:tailEnd/>
          </a:ln>
        </p:spPr>
      </p:pic>
      <p:pic>
        <p:nvPicPr>
          <p:cNvPr id="22532" name="Picture 4"/>
          <p:cNvPicPr>
            <a:picLocks noChangeAspect="1" noChangeArrowheads="1"/>
          </p:cNvPicPr>
          <p:nvPr/>
        </p:nvPicPr>
        <p:blipFill>
          <a:blip r:embed="rId5" cstate="print"/>
          <a:srcRect/>
          <a:stretch>
            <a:fillRect/>
          </a:stretch>
        </p:blipFill>
        <p:spPr bwMode="auto">
          <a:xfrm>
            <a:off x="5724128" y="4509120"/>
            <a:ext cx="2664296" cy="648072"/>
          </a:xfrm>
          <a:prstGeom prst="rect">
            <a:avLst/>
          </a:prstGeom>
          <a:noFill/>
          <a:ln w="9525">
            <a:noFill/>
            <a:miter lim="800000"/>
            <a:headEnd/>
            <a:tailEnd/>
          </a:ln>
        </p:spPr>
      </p:pic>
      <p:sp>
        <p:nvSpPr>
          <p:cNvPr id="9" name="テキスト ボックス 8"/>
          <p:cNvSpPr txBox="1"/>
          <p:nvPr/>
        </p:nvSpPr>
        <p:spPr>
          <a:xfrm>
            <a:off x="683568" y="5877272"/>
            <a:ext cx="7848872" cy="861774"/>
          </a:xfrm>
          <a:prstGeom prst="rect">
            <a:avLst/>
          </a:prstGeom>
          <a:noFill/>
          <a:ln w="15875">
            <a:solidFill>
              <a:schemeClr val="tx1"/>
            </a:solidFill>
          </a:ln>
        </p:spPr>
        <p:txBody>
          <a:bodyPr wrap="square" rtlCol="0">
            <a:spAutoFit/>
          </a:bodyPr>
          <a:lstStyle/>
          <a:p>
            <a:r>
              <a:rPr lang="ja-JP" altLang="en-US" dirty="0" smtClean="0"/>
              <a:t>　</a:t>
            </a:r>
            <a:r>
              <a:rPr lang="ja-JP" altLang="en-US" sz="1600" dirty="0" smtClean="0"/>
              <a:t>営業活動によるキャッシュ・フローの金額は、企業が外部からの資金調達に頼ることなく、営業能力を維持し、新規投資を行い、借入金を返済し、配当金を支払うためにどの程度の資金を主たる営業活動から獲得したかを示す主要な情報となる。</a:t>
            </a:r>
            <a:endParaRPr kumimoji="1" lang="ja-JP" altLang="en-US"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amond(in)">
                                      <p:cBhvr>
                                        <p:cTn id="12" dur="1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22530"/>
                                        </p:tgtEl>
                                        <p:attrNameLst>
                                          <p:attrName>style.visibility</p:attrName>
                                        </p:attrNameLst>
                                      </p:cBhvr>
                                      <p:to>
                                        <p:strVal val="visible"/>
                                      </p:to>
                                    </p:set>
                                    <p:animEffect transition="in" filter="diamond(in)">
                                      <p:cBhvr>
                                        <p:cTn id="17" dur="1000"/>
                                        <p:tgtEl>
                                          <p:spTgt spid="22530"/>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22531"/>
                                        </p:tgtEl>
                                        <p:attrNameLst>
                                          <p:attrName>style.visibility</p:attrName>
                                        </p:attrNameLst>
                                      </p:cBhvr>
                                      <p:to>
                                        <p:strVal val="visible"/>
                                      </p:to>
                                    </p:set>
                                    <p:animEffect transition="in" filter="diamond(in)">
                                      <p:cBhvr>
                                        <p:cTn id="22" dur="1000"/>
                                        <p:tgtEl>
                                          <p:spTgt spid="22531"/>
                                        </p:tgtEl>
                                      </p:cBhvr>
                                    </p:animEffect>
                                  </p:childTnLst>
                                </p:cTn>
                              </p:par>
                            </p:childTnLst>
                          </p:cTn>
                        </p:par>
                        <p:par>
                          <p:cTn id="23" fill="hold">
                            <p:stCondLst>
                              <p:cond delay="1000"/>
                            </p:stCondLst>
                            <p:childTnLst>
                              <p:par>
                                <p:cTn id="24" presetID="8" presetClass="entr" presetSubtype="16" fill="hold" nodeType="afterEffect">
                                  <p:stCondLst>
                                    <p:cond delay="0"/>
                                  </p:stCondLst>
                                  <p:childTnLst>
                                    <p:set>
                                      <p:cBhvr>
                                        <p:cTn id="25" dur="1" fill="hold">
                                          <p:stCondLst>
                                            <p:cond delay="0"/>
                                          </p:stCondLst>
                                        </p:cTn>
                                        <p:tgtEl>
                                          <p:spTgt spid="22532"/>
                                        </p:tgtEl>
                                        <p:attrNameLst>
                                          <p:attrName>style.visibility</p:attrName>
                                        </p:attrNameLst>
                                      </p:cBhvr>
                                      <p:to>
                                        <p:strVal val="visible"/>
                                      </p:to>
                                    </p:set>
                                    <p:animEffect transition="in" filter="diamond(in)">
                                      <p:cBhvr>
                                        <p:cTn id="26" dur="1000"/>
                                        <p:tgtEl>
                                          <p:spTgt spid="22532"/>
                                        </p:tgtEl>
                                      </p:cBhvr>
                                    </p:animEffect>
                                  </p:childTnLst>
                                </p:cTn>
                              </p:par>
                            </p:childTnLst>
                          </p:cTn>
                        </p:par>
                      </p:childTnLst>
                    </p:cTn>
                  </p:par>
                  <p:par>
                    <p:cTn id="27" fill="hold">
                      <p:stCondLst>
                        <p:cond delay="indefinite"/>
                      </p:stCondLst>
                      <p:childTnLst>
                        <p:par>
                          <p:cTn id="28" fill="hold">
                            <p:stCondLst>
                              <p:cond delay="0"/>
                            </p:stCondLst>
                            <p:childTnLst>
                              <p:par>
                                <p:cTn id="29" presetID="8" presetClass="entr" presetSubtype="16"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diamond(in)">
                                      <p:cBhvr>
                                        <p:cTn id="3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 3"/>
          <p:cNvSpPr>
            <a:spLocks noGrp="1"/>
          </p:cNvSpPr>
          <p:nvPr>
            <p:ph type="sldNum" sz="quarter" idx="12"/>
          </p:nvPr>
        </p:nvSpPr>
        <p:spPr>
          <a:xfrm>
            <a:off x="7924800" y="6492875"/>
            <a:ext cx="762000" cy="365125"/>
          </a:xfrm>
        </p:spPr>
        <p:txBody>
          <a:bodyPr/>
          <a:lstStyle/>
          <a:p>
            <a:fld id="{048697AD-AF2E-4BD1-A366-81D4A387D0DD}" type="slidenum">
              <a:rPr kumimoji="1" lang="ja-JP" altLang="en-US" smtClean="0"/>
              <a:pPr/>
              <a:t>10</a:t>
            </a:fld>
            <a:endParaRPr kumimoji="1" lang="ja-JP" altLang="en-US"/>
          </a:p>
        </p:txBody>
      </p:sp>
      <p:sp>
        <p:nvSpPr>
          <p:cNvPr id="5" name="テキスト ボックス 4"/>
          <p:cNvSpPr txBox="1"/>
          <p:nvPr/>
        </p:nvSpPr>
        <p:spPr>
          <a:xfrm>
            <a:off x="251520" y="908720"/>
            <a:ext cx="8280920" cy="369332"/>
          </a:xfrm>
          <a:prstGeom prst="rect">
            <a:avLst/>
          </a:prstGeom>
          <a:noFill/>
        </p:spPr>
        <p:txBody>
          <a:bodyPr wrap="square" rtlCol="0">
            <a:spAutoFit/>
          </a:bodyPr>
          <a:lstStyle/>
          <a:p>
            <a:r>
              <a:rPr lang="ja-JP" altLang="en-US" dirty="0" smtClean="0"/>
              <a:t>　　　　</a:t>
            </a:r>
            <a:endParaRPr lang="en-US" altLang="ja-JP" dirty="0" smtClean="0"/>
          </a:p>
        </p:txBody>
      </p:sp>
      <p:sp>
        <p:nvSpPr>
          <p:cNvPr id="10" name="正方形/長方形 9"/>
          <p:cNvSpPr/>
          <p:nvPr/>
        </p:nvSpPr>
        <p:spPr>
          <a:xfrm>
            <a:off x="611560" y="764704"/>
            <a:ext cx="8352928" cy="646331"/>
          </a:xfrm>
          <a:prstGeom prst="rect">
            <a:avLst/>
          </a:prstGeom>
        </p:spPr>
        <p:txBody>
          <a:bodyPr wrap="square">
            <a:spAutoFit/>
          </a:bodyPr>
          <a:lstStyle/>
          <a:p>
            <a:r>
              <a:rPr lang="ja-JP" altLang="en-US" dirty="0" smtClean="0"/>
              <a:t>２）　「投資活動によるキャッシュ・フロー」の区分には、固定資産の取得及び売却、現金　　</a:t>
            </a:r>
            <a:endParaRPr lang="en-US" altLang="ja-JP" dirty="0" smtClean="0"/>
          </a:p>
          <a:p>
            <a:r>
              <a:rPr lang="ja-JP" altLang="en-US" dirty="0" smtClean="0"/>
              <a:t>　同等物に含まれない短期投資の取得及び売却等によるキャッシュ・フローを記載する。</a:t>
            </a:r>
            <a:endParaRPr lang="ja-JP" altLang="en-US" dirty="0"/>
          </a:p>
        </p:txBody>
      </p:sp>
      <p:sp>
        <p:nvSpPr>
          <p:cNvPr id="2049" name="Rectangle 1"/>
          <p:cNvSpPr>
            <a:spLocks noChangeArrowheads="1"/>
          </p:cNvSpPr>
          <p:nvPr/>
        </p:nvSpPr>
        <p:spPr bwMode="auto">
          <a:xfrm>
            <a:off x="611560" y="1412776"/>
            <a:ext cx="8532440"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8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rPr>
              <a:t>「投資活動によるキャッシュ・フロー」の区分には、例えば、次のようなものが記載される。</a:t>
            </a:r>
            <a:endParaRPr kumimoji="1" lang="en-US" altLang="ja-JP" sz="18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　</a:t>
            </a:r>
            <a:r>
              <a:rPr kumimoji="1" lang="ja-JP" alt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(1)</a:t>
            </a:r>
            <a:r>
              <a:rPr kumimoji="1" 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　有形固定資産及び無形固定資産の取得による支出 　 </a:t>
            </a:r>
            <a:endParaRPr kumimoji="1" lang="en-US" alt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lang="ja-JP" altLang="en-US" sz="1200" b="1" dirty="0" smtClean="0">
                <a:latin typeface="Arial Unicode MS" pitchFamily="50" charset="-128"/>
                <a:ea typeface="ＭＳ Ｐゴシック" pitchFamily="50" charset="-128"/>
                <a:cs typeface="ＭＳ Ｐゴシック" pitchFamily="50" charset="-128"/>
              </a:rPr>
              <a:t>　</a:t>
            </a:r>
            <a:r>
              <a:rPr kumimoji="1" lang="ja-JP" alt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(2)</a:t>
            </a:r>
            <a:r>
              <a:rPr kumimoji="1" 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　有形固定資産及び無形固定資産の売却による収入 　 </a:t>
            </a:r>
            <a:endParaRPr kumimoji="1" lang="en-US" alt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lang="ja-JP" altLang="en-US" sz="1200" b="1" dirty="0" smtClean="0">
                <a:latin typeface="Arial Unicode MS" pitchFamily="50" charset="-128"/>
                <a:ea typeface="ＭＳ Ｐゴシック" pitchFamily="50" charset="-128"/>
                <a:cs typeface="ＭＳ Ｐゴシック" pitchFamily="50" charset="-128"/>
              </a:rPr>
              <a:t>　</a:t>
            </a:r>
            <a:r>
              <a:rPr kumimoji="1" lang="ja-JP" alt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(3)</a:t>
            </a:r>
            <a:r>
              <a:rPr kumimoji="1" 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　有価証券（現金同等物を除く。）及び投資有価証券の取得による支出 　 </a:t>
            </a:r>
            <a:endParaRPr kumimoji="1" lang="en-US" alt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lang="ja-JP" altLang="en-US" sz="1200" b="1" dirty="0" smtClean="0">
                <a:latin typeface="Arial Unicode MS" pitchFamily="50" charset="-128"/>
                <a:ea typeface="ＭＳ Ｐゴシック" pitchFamily="50" charset="-128"/>
                <a:cs typeface="ＭＳ Ｐゴシック" pitchFamily="50" charset="-128"/>
              </a:rPr>
              <a:t>　</a:t>
            </a:r>
            <a:r>
              <a:rPr kumimoji="1" lang="ja-JP" alt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(4)</a:t>
            </a:r>
            <a:r>
              <a:rPr kumimoji="1" 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　有価証券（現金同等物を除く。）及び投資有価証券の売却による収入 　 </a:t>
            </a:r>
            <a:endParaRPr kumimoji="1" lang="en-US" alt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lang="ja-JP" altLang="en-US" sz="1200" b="1" dirty="0" smtClean="0">
                <a:latin typeface="Arial Unicode MS" pitchFamily="50" charset="-128"/>
                <a:ea typeface="ＭＳ Ｐゴシック" pitchFamily="50" charset="-128"/>
                <a:cs typeface="ＭＳ Ｐゴシック" pitchFamily="50" charset="-128"/>
              </a:rPr>
              <a:t>　</a:t>
            </a:r>
            <a:r>
              <a:rPr kumimoji="1" lang="ja-JP" alt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(5)</a:t>
            </a:r>
            <a:r>
              <a:rPr kumimoji="1" 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　貸付けによる支出 　 </a:t>
            </a:r>
            <a:endParaRPr kumimoji="1" lang="en-US" alt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lang="ja-JP" altLang="en-US" sz="1200" b="1" dirty="0" smtClean="0">
                <a:latin typeface="Arial Unicode MS" pitchFamily="50" charset="-128"/>
                <a:ea typeface="ＭＳ Ｐゴシック" pitchFamily="50" charset="-128"/>
                <a:cs typeface="ＭＳ Ｐゴシック" pitchFamily="50" charset="-128"/>
              </a:rPr>
              <a:t>　</a:t>
            </a:r>
            <a:r>
              <a:rPr kumimoji="1" lang="ja-JP" alt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(6)</a:t>
            </a:r>
            <a:r>
              <a:rPr kumimoji="1" 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　貸付金の回収による収入　</a:t>
            </a:r>
            <a:r>
              <a:rPr kumimoji="1" lang="ja-JP" sz="1200" b="0"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 </a:t>
            </a:r>
            <a:r>
              <a:rPr kumimoji="1" lang="ja-JP" sz="6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rPr>
              <a:t/>
            </a:r>
            <a:br>
              <a:rPr kumimoji="1" lang="ja-JP" sz="6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rPr>
            </a:br>
            <a:endParaRPr kumimoji="1" lang="ja-JP" sz="18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3" name="正方形/長方形 12"/>
          <p:cNvSpPr/>
          <p:nvPr/>
        </p:nvSpPr>
        <p:spPr>
          <a:xfrm>
            <a:off x="611560" y="3205485"/>
            <a:ext cx="8424936" cy="646331"/>
          </a:xfrm>
          <a:prstGeom prst="rect">
            <a:avLst/>
          </a:prstGeom>
        </p:spPr>
        <p:txBody>
          <a:bodyPr wrap="square">
            <a:spAutoFit/>
          </a:bodyPr>
          <a:lstStyle/>
          <a:p>
            <a:r>
              <a:rPr lang="ja-JP" altLang="en-US" dirty="0" smtClean="0"/>
              <a:t>３）　「財務活動によるキャッシュ・フロー」の区分には、資金の調達及び返済によるキャッ</a:t>
            </a:r>
            <a:endParaRPr lang="en-US" altLang="ja-JP" dirty="0" smtClean="0"/>
          </a:p>
          <a:p>
            <a:r>
              <a:rPr lang="ja-JP" altLang="en-US" dirty="0" smtClean="0"/>
              <a:t>　シュ・フローを記載する。</a:t>
            </a:r>
            <a:endParaRPr lang="ja-JP" altLang="en-US" dirty="0"/>
          </a:p>
        </p:txBody>
      </p:sp>
      <p:sp>
        <p:nvSpPr>
          <p:cNvPr id="15" name="Rectangle 3"/>
          <p:cNvSpPr>
            <a:spLocks noChangeArrowheads="1"/>
          </p:cNvSpPr>
          <p:nvPr/>
        </p:nvSpPr>
        <p:spPr bwMode="auto">
          <a:xfrm>
            <a:off x="611560" y="3781549"/>
            <a:ext cx="8748464"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8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rPr>
              <a:t>「財務活動によるキャッシュ・フロー」の区分には、例えば、次のようなものが記載される。</a:t>
            </a:r>
            <a:br>
              <a:rPr kumimoji="1" lang="ja-JP" sz="18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rPr>
            </a:br>
            <a:r>
              <a:rPr kumimoji="1" lang="ja-JP" sz="1200" b="0"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　 </a:t>
            </a:r>
            <a:r>
              <a:rPr kumimoji="1" lang="en-US" altLang="ja-JP" sz="1200" b="0"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 </a:t>
            </a:r>
            <a:r>
              <a:rPr kumimoji="1" lang="ja-JP" alt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(1)</a:t>
            </a:r>
            <a:r>
              <a:rPr kumimoji="1" 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　株式の発行による収入 　</a:t>
            </a:r>
            <a:endParaRPr kumimoji="1" lang="en-US" alt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lang="ja-JP" altLang="en-US" sz="1200" b="1" dirty="0" smtClean="0">
                <a:latin typeface="Arial Unicode MS" pitchFamily="50" charset="-128"/>
                <a:ea typeface="ＭＳ Ｐゴシック" pitchFamily="50" charset="-128"/>
                <a:cs typeface="ＭＳ Ｐゴシック" pitchFamily="50" charset="-128"/>
              </a:rPr>
              <a:t>　</a:t>
            </a:r>
            <a:r>
              <a:rPr kumimoji="1" 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 </a:t>
            </a:r>
            <a:r>
              <a:rPr kumimoji="1" lang="en-US" alt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 </a:t>
            </a:r>
            <a:r>
              <a:rPr kumimoji="1" lang="ja-JP" alt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(2)</a:t>
            </a:r>
            <a:r>
              <a:rPr kumimoji="1" 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　自己株式の取得による支出 　 </a:t>
            </a:r>
            <a:endParaRPr kumimoji="1" lang="en-US" alt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lang="ja-JP" altLang="en-US" sz="1200" b="1" dirty="0" smtClean="0">
                <a:latin typeface="Arial Unicode MS" pitchFamily="50" charset="-128"/>
                <a:ea typeface="ＭＳ Ｐゴシック" pitchFamily="50" charset="-128"/>
                <a:cs typeface="ＭＳ Ｐゴシック" pitchFamily="50" charset="-128"/>
              </a:rPr>
              <a:t>　　</a:t>
            </a:r>
            <a:r>
              <a:rPr kumimoji="1" lang="ja-JP" alt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(3)</a:t>
            </a:r>
            <a:r>
              <a:rPr kumimoji="1" 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　配当金の支払 　</a:t>
            </a:r>
            <a:endParaRPr kumimoji="1" lang="en-US" alt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lang="en-US" altLang="ja-JP" sz="1200" b="1" dirty="0" smtClean="0">
                <a:latin typeface="Arial Unicode MS" pitchFamily="50" charset="-128"/>
                <a:ea typeface="ＭＳ Ｐゴシック" pitchFamily="50" charset="-128"/>
                <a:cs typeface="ＭＳ Ｐゴシック" pitchFamily="50" charset="-128"/>
              </a:rPr>
              <a:t>   </a:t>
            </a:r>
            <a:r>
              <a:rPr kumimoji="1" 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 </a:t>
            </a:r>
            <a:r>
              <a:rPr kumimoji="1" lang="ja-JP" alt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(4)</a:t>
            </a:r>
            <a:r>
              <a:rPr kumimoji="1" 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　社債の発行及び借入れによる収入 　 </a:t>
            </a:r>
            <a:r>
              <a:rPr kumimoji="1" lang="en-US" alt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 </a:t>
            </a:r>
          </a:p>
          <a:p>
            <a:pPr marL="0" marR="0" lvl="0" indent="0" algn="l" defTabSz="914400" rtl="0" eaLnBrk="1" fontAlgn="base" latinLnBrk="0" hangingPunct="1">
              <a:lnSpc>
                <a:spcPct val="100000"/>
              </a:lnSpc>
              <a:spcBef>
                <a:spcPct val="0"/>
              </a:spcBef>
              <a:spcAft>
                <a:spcPct val="0"/>
              </a:spcAft>
              <a:buClrTx/>
              <a:buSzTx/>
              <a:buFontTx/>
              <a:buNone/>
              <a:tabLst/>
            </a:pPr>
            <a:r>
              <a:rPr lang="en-US" altLang="ja-JP" sz="1200" b="1" dirty="0" smtClean="0">
                <a:latin typeface="Arial Unicode MS" pitchFamily="50" charset="-128"/>
                <a:ea typeface="ＭＳ Ｐゴシック" pitchFamily="50" charset="-128"/>
                <a:cs typeface="ＭＳ Ｐゴシック" pitchFamily="50" charset="-128"/>
              </a:rPr>
              <a:t>    </a:t>
            </a:r>
            <a:r>
              <a:rPr kumimoji="1" lang="ja-JP" alt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(5)</a:t>
            </a:r>
            <a:r>
              <a:rPr kumimoji="1" lang="ja-JP" sz="1200" b="1" i="0" u="none" strike="noStrike" cap="none" normalizeH="0" baseline="0" dirty="0" smtClean="0">
                <a:ln>
                  <a:noFill/>
                </a:ln>
                <a:solidFill>
                  <a:schemeClr val="tx1"/>
                </a:solidFill>
                <a:effectLst/>
                <a:latin typeface="Arial Unicode MS" pitchFamily="50" charset="-128"/>
                <a:ea typeface="ＭＳ Ｐゴシック" pitchFamily="50" charset="-128"/>
                <a:cs typeface="ＭＳ Ｐゴシック" pitchFamily="50" charset="-128"/>
              </a:rPr>
              <a:t>　社債の償還及び借入金の返済による支出 </a:t>
            </a:r>
            <a:r>
              <a:rPr kumimoji="1" lang="ja-JP" sz="6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rPr>
              <a:t/>
            </a:r>
            <a:br>
              <a:rPr kumimoji="1" lang="ja-JP" sz="6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rPr>
            </a:br>
            <a:endParaRPr kumimoji="1" lang="ja-JP" sz="18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205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rPr>
              <a:t>利息及び配当金に係るキャッシュ・フローは、次のいずれかの方法により記載する。</a:t>
            </a:r>
            <a:br>
              <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rPr>
            </a:br>
            <a:r>
              <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rPr>
              <a:t/>
            </a:r>
            <a:br>
              <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rPr>
            </a:b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8" name="正方形/長方形 17"/>
          <p:cNvSpPr/>
          <p:nvPr/>
        </p:nvSpPr>
        <p:spPr>
          <a:xfrm>
            <a:off x="323528" y="5229200"/>
            <a:ext cx="2880320" cy="1200329"/>
          </a:xfrm>
          <a:prstGeom prst="rect">
            <a:avLst/>
          </a:prstGeom>
        </p:spPr>
        <p:txBody>
          <a:bodyPr wrap="square">
            <a:spAutoFit/>
          </a:bodyPr>
          <a:lstStyle/>
          <a:p>
            <a:r>
              <a:rPr lang="ja-JP" altLang="en-US" dirty="0" smtClean="0"/>
              <a:t>＊　利息及び配当金に係る</a:t>
            </a:r>
            <a:endParaRPr lang="en-US" altLang="ja-JP" dirty="0" smtClean="0"/>
          </a:p>
          <a:p>
            <a:r>
              <a:rPr lang="ja-JP" altLang="en-US" dirty="0" smtClean="0"/>
              <a:t>　キャッシュ・フローは、次の</a:t>
            </a:r>
            <a:endParaRPr lang="en-US" altLang="ja-JP" dirty="0" smtClean="0"/>
          </a:p>
          <a:p>
            <a:r>
              <a:rPr lang="ja-JP" altLang="en-US" dirty="0" smtClean="0"/>
              <a:t>　いずれかの方法により記載</a:t>
            </a:r>
            <a:endParaRPr lang="en-US" altLang="ja-JP" dirty="0" smtClean="0"/>
          </a:p>
          <a:p>
            <a:r>
              <a:rPr lang="ja-JP" altLang="en-US" dirty="0" smtClean="0"/>
              <a:t>　する。</a:t>
            </a:r>
            <a:endParaRPr lang="ja-JP" altLang="en-US" dirty="0"/>
          </a:p>
        </p:txBody>
      </p:sp>
      <p:sp>
        <p:nvSpPr>
          <p:cNvPr id="19" name="正方形/長方形 18"/>
          <p:cNvSpPr/>
          <p:nvPr/>
        </p:nvSpPr>
        <p:spPr>
          <a:xfrm>
            <a:off x="3203848" y="5157192"/>
            <a:ext cx="2448272" cy="1600438"/>
          </a:xfrm>
          <a:prstGeom prst="rect">
            <a:avLst/>
          </a:prstGeom>
        </p:spPr>
        <p:txBody>
          <a:bodyPr wrap="square">
            <a:spAutoFit/>
          </a:bodyPr>
          <a:lstStyle/>
          <a:p>
            <a:pPr marL="342900" indent="-342900">
              <a:buAutoNum type="circleNumDbPlain"/>
            </a:pPr>
            <a:r>
              <a:rPr lang="ja-JP" altLang="en-US" sz="1400" dirty="0" smtClean="0"/>
              <a:t>受取利息、受取配当金　　及び支払利息は「営業活動よるキャッシュ・フロー」の区分に記載し、支払配当金は「財務活動によるキャッシュ・フロー」の区分に記載する方法</a:t>
            </a:r>
            <a:endParaRPr lang="ja-JP" altLang="en-US" sz="1400" dirty="0"/>
          </a:p>
        </p:txBody>
      </p:sp>
      <p:sp>
        <p:nvSpPr>
          <p:cNvPr id="20" name="正方形/長方形 19"/>
          <p:cNvSpPr/>
          <p:nvPr/>
        </p:nvSpPr>
        <p:spPr>
          <a:xfrm>
            <a:off x="5652120" y="5157192"/>
            <a:ext cx="3312368" cy="1169551"/>
          </a:xfrm>
          <a:prstGeom prst="rect">
            <a:avLst/>
          </a:prstGeom>
        </p:spPr>
        <p:txBody>
          <a:bodyPr wrap="square">
            <a:spAutoFit/>
          </a:bodyPr>
          <a:lstStyle/>
          <a:p>
            <a:pPr marL="342900" indent="-342900">
              <a:buAutoNum type="circleNumDbPlain" startAt="2"/>
            </a:pPr>
            <a:r>
              <a:rPr lang="ja-JP" altLang="en-US" sz="1400" dirty="0" smtClean="0"/>
              <a:t>受取利息及び受取配当金は「投資活動によるキャッシュ・フロー」の区分に記載し、支払利息及び支払配当金は「財務活動によるキャッシュ・フロー」の区分に記載する方法</a:t>
            </a:r>
            <a:endParaRPr lang="en-US" altLang="ja-JP" sz="14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049"/>
                                        </p:tgtEl>
                                        <p:attrNameLst>
                                          <p:attrName>style.visibility</p:attrName>
                                        </p:attrNameLst>
                                      </p:cBhvr>
                                      <p:to>
                                        <p:strVal val="visible"/>
                                      </p:to>
                                    </p:set>
                                    <p:animEffect transition="in" filter="diamond(in)">
                                      <p:cBhvr>
                                        <p:cTn id="7" dur="1000"/>
                                        <p:tgtEl>
                                          <p:spTgt spid="2049"/>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diamond(in)">
                                      <p:cBhvr>
                                        <p:cTn id="12" dur="10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diamond(in)">
                                      <p:cBhvr>
                                        <p:cTn id="17" dur="10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diamond(in)">
                                      <p:cBhvr>
                                        <p:cTn id="22"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9" grpId="0"/>
      <p:bldP spid="15" grpId="0"/>
      <p:bldP spid="19" grpId="0"/>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 3"/>
          <p:cNvSpPr>
            <a:spLocks noGrp="1"/>
          </p:cNvSpPr>
          <p:nvPr>
            <p:ph type="sldNum" sz="quarter" idx="12"/>
          </p:nvPr>
        </p:nvSpPr>
        <p:spPr/>
        <p:txBody>
          <a:bodyPr/>
          <a:lstStyle/>
          <a:p>
            <a:fld id="{048697AD-AF2E-4BD1-A366-81D4A387D0DD}" type="slidenum">
              <a:rPr kumimoji="1" lang="ja-JP" altLang="en-US" smtClean="0"/>
              <a:pPr/>
              <a:t>11</a:t>
            </a:fld>
            <a:endParaRPr kumimoji="1" lang="ja-JP" altLang="en-US"/>
          </a:p>
        </p:txBody>
      </p:sp>
      <p:sp>
        <p:nvSpPr>
          <p:cNvPr id="5" name="テキスト ボックス 4"/>
          <p:cNvSpPr txBox="1"/>
          <p:nvPr/>
        </p:nvSpPr>
        <p:spPr>
          <a:xfrm>
            <a:off x="251520" y="980728"/>
            <a:ext cx="1368152" cy="369332"/>
          </a:xfrm>
          <a:prstGeom prst="rect">
            <a:avLst/>
          </a:prstGeom>
          <a:noFill/>
        </p:spPr>
        <p:txBody>
          <a:bodyPr wrap="square" rtlCol="0">
            <a:spAutoFit/>
          </a:bodyPr>
          <a:lstStyle/>
          <a:p>
            <a:r>
              <a:rPr lang="ja-JP" altLang="en-US" dirty="0" smtClean="0"/>
              <a:t>４</a:t>
            </a:r>
            <a:r>
              <a:rPr kumimoji="1" lang="en-US" altLang="ja-JP" dirty="0" smtClean="0"/>
              <a:t>.</a:t>
            </a:r>
            <a:r>
              <a:rPr lang="ja-JP" altLang="en-US" dirty="0" smtClean="0"/>
              <a:t>  表 示 法    </a:t>
            </a:r>
            <a:endParaRPr kumimoji="1" lang="en-US" altLang="ja-JP" dirty="0" smtClean="0"/>
          </a:p>
        </p:txBody>
      </p:sp>
      <p:pic>
        <p:nvPicPr>
          <p:cNvPr id="25602" name="Picture 2" descr="http://financial.mook.to/accounting/03/t_061.gif"/>
          <p:cNvPicPr>
            <a:picLocks noChangeAspect="1" noChangeArrowheads="1"/>
          </p:cNvPicPr>
          <p:nvPr/>
        </p:nvPicPr>
        <p:blipFill>
          <a:blip r:embed="rId2" cstate="print"/>
          <a:srcRect/>
          <a:stretch>
            <a:fillRect/>
          </a:stretch>
        </p:blipFill>
        <p:spPr bwMode="auto">
          <a:xfrm>
            <a:off x="2627784" y="1124744"/>
            <a:ext cx="4824536" cy="5472608"/>
          </a:xfrm>
          <a:prstGeom prst="rect">
            <a:avLst/>
          </a:prstGeom>
          <a:noFill/>
        </p:spPr>
      </p:pic>
      <p:sp>
        <p:nvSpPr>
          <p:cNvPr id="7" name="テキスト ボックス 6"/>
          <p:cNvSpPr txBox="1"/>
          <p:nvPr/>
        </p:nvSpPr>
        <p:spPr>
          <a:xfrm>
            <a:off x="539552" y="1412776"/>
            <a:ext cx="1584176" cy="369332"/>
          </a:xfrm>
          <a:prstGeom prst="rect">
            <a:avLst/>
          </a:prstGeom>
          <a:noFill/>
        </p:spPr>
        <p:txBody>
          <a:bodyPr wrap="square" rtlCol="0">
            <a:spAutoFit/>
          </a:bodyPr>
          <a:lstStyle/>
          <a:p>
            <a:r>
              <a:rPr kumimoji="1" lang="ja-JP" altLang="en-US" dirty="0" smtClean="0"/>
              <a:t>①　直 接 法</a:t>
            </a:r>
            <a:endParaRPr kumimoji="1" lang="ja-JP" alt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 3"/>
          <p:cNvSpPr>
            <a:spLocks noGrp="1"/>
          </p:cNvSpPr>
          <p:nvPr>
            <p:ph type="sldNum" sz="quarter" idx="12"/>
          </p:nvPr>
        </p:nvSpPr>
        <p:spPr/>
        <p:txBody>
          <a:bodyPr/>
          <a:lstStyle/>
          <a:p>
            <a:fld id="{048697AD-AF2E-4BD1-A366-81D4A387D0DD}" type="slidenum">
              <a:rPr kumimoji="1" lang="ja-JP" altLang="en-US" smtClean="0"/>
              <a:pPr/>
              <a:t>12</a:t>
            </a:fld>
            <a:endParaRPr kumimoji="1" lang="ja-JP" altLang="en-US"/>
          </a:p>
        </p:txBody>
      </p:sp>
      <p:pic>
        <p:nvPicPr>
          <p:cNvPr id="26626" name="Picture 2" descr="http://financial.mook.to/accounting/03/t_060.gif"/>
          <p:cNvPicPr>
            <a:picLocks noChangeAspect="1" noChangeArrowheads="1"/>
          </p:cNvPicPr>
          <p:nvPr/>
        </p:nvPicPr>
        <p:blipFill>
          <a:blip r:embed="rId2" cstate="print"/>
          <a:srcRect/>
          <a:stretch>
            <a:fillRect/>
          </a:stretch>
        </p:blipFill>
        <p:spPr bwMode="auto">
          <a:xfrm>
            <a:off x="2987824" y="980728"/>
            <a:ext cx="4286250" cy="5570984"/>
          </a:xfrm>
          <a:prstGeom prst="rect">
            <a:avLst/>
          </a:prstGeom>
          <a:noFill/>
        </p:spPr>
      </p:pic>
      <p:sp>
        <p:nvSpPr>
          <p:cNvPr id="6" name="テキスト ボックス 5"/>
          <p:cNvSpPr txBox="1"/>
          <p:nvPr/>
        </p:nvSpPr>
        <p:spPr>
          <a:xfrm>
            <a:off x="827584" y="908720"/>
            <a:ext cx="1512168" cy="369332"/>
          </a:xfrm>
          <a:prstGeom prst="rect">
            <a:avLst/>
          </a:prstGeom>
          <a:noFill/>
        </p:spPr>
        <p:txBody>
          <a:bodyPr wrap="square" rtlCol="0">
            <a:spAutoFit/>
          </a:bodyPr>
          <a:lstStyle/>
          <a:p>
            <a:r>
              <a:rPr lang="ja-JP" altLang="en-US" dirty="0" smtClean="0"/>
              <a:t>②</a:t>
            </a:r>
            <a:r>
              <a:rPr kumimoji="1" lang="ja-JP" altLang="en-US" dirty="0" smtClean="0"/>
              <a:t>　間 接 法</a:t>
            </a:r>
            <a:endParaRPr kumimoji="1" lang="ja-JP" alt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リゾート">
  <a:themeElements>
    <a:clrScheme name="リゾート">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リゾート">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リゾート">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1432</TotalTime>
  <Words>539</Words>
  <Application>Microsoft Office PowerPoint</Application>
  <PresentationFormat>画面に合わせる (4:3)</PresentationFormat>
  <Paragraphs>139</Paragraphs>
  <Slides>12</Slides>
  <Notes>2</Notes>
  <HiddenSlides>0</HiddenSlides>
  <MMClips>0</MMClips>
  <ScaleCrop>false</ScaleCrop>
  <HeadingPairs>
    <vt:vector size="6" baseType="variant">
      <vt:variant>
        <vt:lpstr>使用されているフォント</vt:lpstr>
      </vt:variant>
      <vt:variant>
        <vt:i4>7</vt:i4>
      </vt:variant>
      <vt:variant>
        <vt:lpstr>テーマ</vt:lpstr>
      </vt:variant>
      <vt:variant>
        <vt:i4>1</vt:i4>
      </vt:variant>
      <vt:variant>
        <vt:lpstr>スライド タイトル</vt:lpstr>
      </vt:variant>
      <vt:variant>
        <vt:i4>12</vt:i4>
      </vt:variant>
    </vt:vector>
  </HeadingPairs>
  <TitlesOfParts>
    <vt:vector size="20" baseType="lpstr">
      <vt:lpstr>Arial Unicode MS</vt:lpstr>
      <vt:lpstr>HGP明朝E</vt:lpstr>
      <vt:lpstr>ＭＳ Ｐゴシック</vt:lpstr>
      <vt:lpstr>Arial</vt:lpstr>
      <vt:lpstr>Calibri</vt:lpstr>
      <vt:lpstr>Constantia</vt:lpstr>
      <vt:lpstr>Wingdings 2</vt:lpstr>
      <vt:lpstr>リゾート</vt:lpstr>
      <vt:lpstr>キャッシュマネジメント </vt:lpstr>
      <vt:lpstr>キャッシュ・フロー計算書</vt:lpstr>
      <vt:lpstr>PowerPoint プレゼンテーション</vt:lpstr>
      <vt:lpstr>PowerPoint プレゼンテーション</vt:lpstr>
      <vt:lpstr>PowerPoint プレゼンテーション</vt:lpstr>
      <vt:lpstr>PowerPoint プレゼンテーション</vt:lpstr>
      <vt:lpstr>キャッシュ・フロー計算書</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計数マネジメント </dc:title>
  <dc:creator>GEN</dc:creator>
  <cp:lastModifiedBy>桝岡源一郎</cp:lastModifiedBy>
  <cp:revision>145</cp:revision>
  <dcterms:created xsi:type="dcterms:W3CDTF">2010-11-23T06:06:19Z</dcterms:created>
  <dcterms:modified xsi:type="dcterms:W3CDTF">2016-11-25T05:46:48Z</dcterms:modified>
</cp:coreProperties>
</file>