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handoutMasterIdLst>
    <p:handoutMasterId r:id="rId30"/>
  </p:handoutMasterIdLst>
  <p:sldIdLst>
    <p:sldId id="256" r:id="rId2"/>
    <p:sldId id="259" r:id="rId3"/>
    <p:sldId id="267" r:id="rId4"/>
    <p:sldId id="268" r:id="rId5"/>
    <p:sldId id="260" r:id="rId6"/>
    <p:sldId id="261" r:id="rId7"/>
    <p:sldId id="263" r:id="rId8"/>
    <p:sldId id="264" r:id="rId9"/>
    <p:sldId id="265" r:id="rId10"/>
    <p:sldId id="266" r:id="rId11"/>
    <p:sldId id="269" r:id="rId12"/>
    <p:sldId id="270" r:id="rId13"/>
    <p:sldId id="271" r:id="rId14"/>
    <p:sldId id="272" r:id="rId15"/>
    <p:sldId id="274"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Lst>
  <p:sldSz cx="9144000" cy="6858000" type="screen4x3"/>
  <p:notesSz cx="9866313" cy="673576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262B"/>
    <a:srgbClr val="11C6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29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1" y="1"/>
            <a:ext cx="4276255" cy="337059"/>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sz="quarter" idx="1"/>
          </p:nvPr>
        </p:nvSpPr>
        <p:spPr>
          <a:xfrm>
            <a:off x="5587733" y="1"/>
            <a:ext cx="4276254" cy="337059"/>
          </a:xfrm>
          <a:prstGeom prst="rect">
            <a:avLst/>
          </a:prstGeom>
        </p:spPr>
        <p:txBody>
          <a:bodyPr vert="horz" lIns="91440" tIns="45720" rIns="91440" bIns="45720" rtlCol="0"/>
          <a:lstStyle>
            <a:lvl1pPr algn="r">
              <a:defRPr sz="1200"/>
            </a:lvl1pPr>
          </a:lstStyle>
          <a:p>
            <a:fld id="{EC0220B1-3FF8-4085-A529-A999E24F2171}" type="datetimeFigureOut">
              <a:rPr kumimoji="1" lang="ja-JP" altLang="en-US" smtClean="0"/>
              <a:t>2013/10/10</a:t>
            </a:fld>
            <a:endParaRPr kumimoji="1" lang="ja-JP" altLang="en-US"/>
          </a:p>
        </p:txBody>
      </p:sp>
      <p:sp>
        <p:nvSpPr>
          <p:cNvPr id="4" name="フッター プレースホルダ 3"/>
          <p:cNvSpPr>
            <a:spLocks noGrp="1"/>
          </p:cNvSpPr>
          <p:nvPr>
            <p:ph type="ftr" sz="quarter" idx="2"/>
          </p:nvPr>
        </p:nvSpPr>
        <p:spPr>
          <a:xfrm>
            <a:off x="1" y="6397620"/>
            <a:ext cx="4276255" cy="337059"/>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 4"/>
          <p:cNvSpPr>
            <a:spLocks noGrp="1"/>
          </p:cNvSpPr>
          <p:nvPr>
            <p:ph type="sldNum" sz="quarter" idx="3"/>
          </p:nvPr>
        </p:nvSpPr>
        <p:spPr>
          <a:xfrm>
            <a:off x="5587733" y="6397620"/>
            <a:ext cx="4276254" cy="337059"/>
          </a:xfrm>
          <a:prstGeom prst="rect">
            <a:avLst/>
          </a:prstGeom>
        </p:spPr>
        <p:txBody>
          <a:bodyPr vert="horz" lIns="91440" tIns="45720" rIns="91440" bIns="45720" rtlCol="0" anchor="b"/>
          <a:lstStyle>
            <a:lvl1pPr algn="r">
              <a:defRPr sz="1200"/>
            </a:lvl1pPr>
          </a:lstStyle>
          <a:p>
            <a:fld id="{C097DD61-D015-4A61-B8DA-5327296EC30D}" type="slidenum">
              <a:rPr kumimoji="1" lang="ja-JP" altLang="en-US" smtClean="0"/>
              <a:t>‹#›</a:t>
            </a:fld>
            <a:endParaRPr kumimoji="1" lang="ja-JP" altLang="en-US"/>
          </a:p>
        </p:txBody>
      </p:sp>
    </p:spTree>
    <p:extLst>
      <p:ext uri="{BB962C8B-B14F-4D97-AF65-F5344CB8AC3E}">
        <p14:creationId xmlns:p14="http://schemas.microsoft.com/office/powerpoint/2010/main" val="10556508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1" y="0"/>
            <a:ext cx="4275403" cy="336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5588627" y="0"/>
            <a:ext cx="4275403" cy="336788"/>
          </a:xfrm>
          <a:prstGeom prst="rect">
            <a:avLst/>
          </a:prstGeom>
        </p:spPr>
        <p:txBody>
          <a:bodyPr vert="horz" lIns="91440" tIns="45720" rIns="91440" bIns="45720" rtlCol="0"/>
          <a:lstStyle>
            <a:lvl1pPr algn="r">
              <a:defRPr sz="1200"/>
            </a:lvl1pPr>
          </a:lstStyle>
          <a:p>
            <a:fld id="{F8EB5FA0-0807-451F-8A7F-0BF19277CF9F}" type="datetimeFigureOut">
              <a:rPr kumimoji="1" lang="ja-JP" altLang="en-US" smtClean="0"/>
              <a:pPr/>
              <a:t>2013/10/10</a:t>
            </a:fld>
            <a:endParaRPr kumimoji="1" lang="ja-JP" altLang="en-US"/>
          </a:p>
        </p:txBody>
      </p:sp>
      <p:sp>
        <p:nvSpPr>
          <p:cNvPr id="4" name="スライド イメージ プレースホルダ 3"/>
          <p:cNvSpPr>
            <a:spLocks noGrp="1" noRot="1" noChangeAspect="1"/>
          </p:cNvSpPr>
          <p:nvPr>
            <p:ph type="sldImg" idx="2"/>
          </p:nvPr>
        </p:nvSpPr>
        <p:spPr>
          <a:xfrm>
            <a:off x="3248025" y="504825"/>
            <a:ext cx="3370263" cy="25273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986632" y="3199488"/>
            <a:ext cx="7893050" cy="3031093"/>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1" y="6397806"/>
            <a:ext cx="4275403" cy="336788"/>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5588627" y="6397806"/>
            <a:ext cx="4275403" cy="336788"/>
          </a:xfrm>
          <a:prstGeom prst="rect">
            <a:avLst/>
          </a:prstGeom>
        </p:spPr>
        <p:txBody>
          <a:bodyPr vert="horz" lIns="91440" tIns="45720" rIns="91440" bIns="45720" rtlCol="0" anchor="b"/>
          <a:lstStyle>
            <a:lvl1pPr algn="r">
              <a:defRPr sz="1200"/>
            </a:lvl1pPr>
          </a:lstStyle>
          <a:p>
            <a:fld id="{87804470-1DE4-40FA-958E-DAE97A845ECF}" type="slidenum">
              <a:rPr kumimoji="1" lang="ja-JP" altLang="en-US" smtClean="0"/>
              <a:pPr/>
              <a:t>‹#›</a:t>
            </a:fld>
            <a:endParaRPr kumimoji="1" lang="ja-JP" altLang="en-US"/>
          </a:p>
        </p:txBody>
      </p:sp>
    </p:spTree>
    <p:extLst>
      <p:ext uri="{BB962C8B-B14F-4D97-AF65-F5344CB8AC3E}">
        <p14:creationId xmlns:p14="http://schemas.microsoft.com/office/powerpoint/2010/main" val="200013253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87804470-1DE4-40FA-958E-DAE97A845ECF}" type="slidenum">
              <a:rPr kumimoji="1" lang="ja-JP" altLang="en-US" smtClean="0"/>
              <a:pPr/>
              <a:t>3</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87804470-1DE4-40FA-958E-DAE97A845ECF}" type="slidenum">
              <a:rPr kumimoji="1" lang="ja-JP" altLang="en-US" smtClean="0"/>
              <a:pPr/>
              <a:t>5</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87804470-1DE4-40FA-958E-DAE97A845ECF}" type="slidenum">
              <a:rPr kumimoji="1" lang="ja-JP" altLang="en-US" smtClean="0"/>
              <a:pPr/>
              <a:t>16</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87804470-1DE4-40FA-958E-DAE97A845ECF}" type="slidenum">
              <a:rPr kumimoji="1" lang="ja-JP" altLang="en-US" smtClean="0"/>
              <a:pPr/>
              <a:t>18</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7" name="直線コネクタ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タイトル 28"/>
          <p:cNvSpPr>
            <a:spLocks noGrp="1"/>
          </p:cNvSpPr>
          <p:nvPr>
            <p:ph type="ctrTitle"/>
          </p:nvPr>
        </p:nvSpPr>
        <p:spPr>
          <a:xfrm>
            <a:off x="381000" y="4853411"/>
            <a:ext cx="8458200" cy="1222375"/>
          </a:xfrm>
        </p:spPr>
        <p:txBody>
          <a:bodyPr anchor="t"/>
          <a:lstStyle/>
          <a:p>
            <a:r>
              <a:rPr kumimoji="0" lang="ja-JP" altLang="en-US" smtClean="0"/>
              <a:t>マスタ タイトルの書式設定</a:t>
            </a:r>
            <a:endParaRPr kumimoji="0" lang="en-US"/>
          </a:p>
        </p:txBody>
      </p:sp>
      <p:sp>
        <p:nvSpPr>
          <p:cNvPr id="9" name="サブタイトル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ja-JP" altLang="en-US" smtClean="0"/>
              <a:t>マスタ サブタイトルの書式設定</a:t>
            </a:r>
            <a:endParaRPr kumimoji="0" lang="en-US"/>
          </a:p>
        </p:txBody>
      </p:sp>
      <p:sp>
        <p:nvSpPr>
          <p:cNvPr id="16" name="日付プレースホルダ 15"/>
          <p:cNvSpPr>
            <a:spLocks noGrp="1"/>
          </p:cNvSpPr>
          <p:nvPr>
            <p:ph type="dt" sz="half" idx="10"/>
          </p:nvPr>
        </p:nvSpPr>
        <p:spPr/>
        <p:txBody>
          <a:bodyPr/>
          <a:lstStyle/>
          <a:p>
            <a:fld id="{D9C724F5-7D51-4F4E-AF61-4788C1A15A09}" type="datetime1">
              <a:rPr kumimoji="1" lang="ja-JP" altLang="en-US" smtClean="0"/>
              <a:pPr/>
              <a:t>2013/10/10</a:t>
            </a:fld>
            <a:endParaRPr kumimoji="1" lang="ja-JP" altLang="en-US"/>
          </a:p>
        </p:txBody>
      </p:sp>
      <p:sp>
        <p:nvSpPr>
          <p:cNvPr id="2" name="フッター プレースホルダ 1"/>
          <p:cNvSpPr>
            <a:spLocks noGrp="1"/>
          </p:cNvSpPr>
          <p:nvPr>
            <p:ph type="ftr" sz="quarter" idx="11"/>
          </p:nvPr>
        </p:nvSpPr>
        <p:spPr/>
        <p:txBody>
          <a:bodyPr/>
          <a:lstStyle/>
          <a:p>
            <a:endParaRPr kumimoji="1" lang="ja-JP" altLang="en-US"/>
          </a:p>
        </p:txBody>
      </p:sp>
      <p:sp>
        <p:nvSpPr>
          <p:cNvPr id="15" name="スライド番号プレースホルダ 14"/>
          <p:cNvSpPr>
            <a:spLocks noGrp="1"/>
          </p:cNvSpPr>
          <p:nvPr>
            <p:ph type="sldNum" sz="quarter" idx="12"/>
          </p:nvPr>
        </p:nvSpPr>
        <p:spPr>
          <a:xfrm>
            <a:off x="8229600" y="6473952"/>
            <a:ext cx="758952" cy="246888"/>
          </a:xfrm>
        </p:spPr>
        <p:txBody>
          <a:bodyPr/>
          <a:lstStyle/>
          <a:p>
            <a:fld id="{818BF7D5-19D6-4E1A-89AD-733AF297C7BC}" type="slidenum">
              <a:rPr kumimoji="1" lang="ja-JP" altLang="en-US" smtClean="0"/>
              <a:pPr/>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2" name="タイトル 21"/>
          <p:cNvSpPr>
            <a:spLocks noGrp="1"/>
          </p:cNvSpPr>
          <p:nvPr>
            <p:ph type="title"/>
          </p:nvPr>
        </p:nvSpPr>
        <p:spPr/>
        <p:txBody>
          <a:bodyPr/>
          <a:lstStyle/>
          <a:p>
            <a:r>
              <a:rPr kumimoji="0" lang="ja-JP" altLang="en-US" smtClean="0"/>
              <a:t>マスタ タイトルの書式設定</a:t>
            </a:r>
            <a:endParaRPr kumimoji="0" lang="en-US"/>
          </a:p>
        </p:txBody>
      </p:sp>
      <p:sp>
        <p:nvSpPr>
          <p:cNvPr id="27" name="コンテンツ プレースホルダ 26"/>
          <p:cNvSpPr>
            <a:spLocks noGrp="1"/>
          </p:cNvSpPr>
          <p:nvPr>
            <p:ph idx="1"/>
          </p:nvPr>
        </p:nvSpPr>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5" name="日付プレースホルダ 24"/>
          <p:cNvSpPr>
            <a:spLocks noGrp="1"/>
          </p:cNvSpPr>
          <p:nvPr>
            <p:ph type="dt" sz="half" idx="10"/>
          </p:nvPr>
        </p:nvSpPr>
        <p:spPr/>
        <p:txBody>
          <a:bodyPr/>
          <a:lstStyle/>
          <a:p>
            <a:fld id="{5C7DB5D3-BC98-43F9-B92E-D43BBE3FFD07}" type="datetime1">
              <a:rPr kumimoji="1" lang="ja-JP" altLang="en-US" smtClean="0"/>
              <a:pPr/>
              <a:t>2013/10/10</a:t>
            </a:fld>
            <a:endParaRPr kumimoji="1" lang="ja-JP" altLang="en-US"/>
          </a:p>
        </p:txBody>
      </p:sp>
      <p:sp>
        <p:nvSpPr>
          <p:cNvPr id="19" name="フッター プレースホルダ 18"/>
          <p:cNvSpPr>
            <a:spLocks noGrp="1"/>
          </p:cNvSpPr>
          <p:nvPr>
            <p:ph type="ftr" sz="quarter" idx="11"/>
          </p:nvPr>
        </p:nvSpPr>
        <p:spPr>
          <a:xfrm>
            <a:off x="3581400" y="76200"/>
            <a:ext cx="2895600" cy="288925"/>
          </a:xfrm>
        </p:spPr>
        <p:txBody>
          <a:bodyPr/>
          <a:lstStyle/>
          <a:p>
            <a:endParaRPr kumimoji="1" lang="ja-JP" altLang="en-US"/>
          </a:p>
        </p:txBody>
      </p:sp>
      <p:sp>
        <p:nvSpPr>
          <p:cNvPr id="16" name="スライド番号プレースホルダ 15"/>
          <p:cNvSpPr>
            <a:spLocks noGrp="1"/>
          </p:cNvSpPr>
          <p:nvPr>
            <p:ph type="sldNum" sz="quarter" idx="12"/>
          </p:nvPr>
        </p:nvSpPr>
        <p:spPr>
          <a:xfrm>
            <a:off x="8229600" y="6473952"/>
            <a:ext cx="758952" cy="246888"/>
          </a:xfrm>
        </p:spPr>
        <p:txBody>
          <a:bodyPr/>
          <a:lstStyle/>
          <a:p>
            <a:fld id="{818BF7D5-19D6-4E1A-89AD-733AF297C7BC}" type="slidenum">
              <a:rPr kumimoji="1" lang="ja-JP" altLang="en-US" smtClean="0"/>
              <a:pPr/>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bg>
      <p:bgRef idx="1003">
        <a:schemeClr val="bg2"/>
      </p:bgRef>
    </p:bg>
    <p:spTree>
      <p:nvGrpSpPr>
        <p:cNvPr id="1" name=""/>
        <p:cNvGrpSpPr/>
        <p:nvPr/>
      </p:nvGrpSpPr>
      <p:grpSpPr>
        <a:xfrm>
          <a:off x="0" y="0"/>
          <a:ext cx="0" cy="0"/>
          <a:chOff x="0" y="0"/>
          <a:chExt cx="0" cy="0"/>
        </a:xfrm>
      </p:grpSpPr>
      <p:sp>
        <p:nvSpPr>
          <p:cNvPr id="7" name="直線コネクタ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テキスト プレースホルダ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ja-JP" altLang="en-US" smtClean="0"/>
              <a:t>マスタ テキストの書式設定</a:t>
            </a:r>
          </a:p>
        </p:txBody>
      </p:sp>
      <p:sp>
        <p:nvSpPr>
          <p:cNvPr id="19" name="日付プレースホルダ 18"/>
          <p:cNvSpPr>
            <a:spLocks noGrp="1"/>
          </p:cNvSpPr>
          <p:nvPr>
            <p:ph type="dt" sz="half" idx="10"/>
          </p:nvPr>
        </p:nvSpPr>
        <p:spPr/>
        <p:txBody>
          <a:bodyPr/>
          <a:lstStyle/>
          <a:p>
            <a:fld id="{53E0F7CC-ADCB-45CB-B9DA-C53E16E73008}" type="datetime1">
              <a:rPr kumimoji="1" lang="ja-JP" altLang="en-US" smtClean="0"/>
              <a:pPr/>
              <a:t>2013/10/10</a:t>
            </a:fld>
            <a:endParaRPr kumimoji="1" lang="ja-JP" altLang="en-US"/>
          </a:p>
        </p:txBody>
      </p:sp>
      <p:sp>
        <p:nvSpPr>
          <p:cNvPr id="11" name="フッター プレースホルダ 10"/>
          <p:cNvSpPr>
            <a:spLocks noGrp="1"/>
          </p:cNvSpPr>
          <p:nvPr>
            <p:ph type="ftr" sz="quarter" idx="11"/>
          </p:nvPr>
        </p:nvSpPr>
        <p:spPr/>
        <p:txBody>
          <a:bodyPr/>
          <a:lstStyle/>
          <a:p>
            <a:endParaRPr kumimoji="1" lang="ja-JP" altLang="en-US"/>
          </a:p>
        </p:txBody>
      </p:sp>
      <p:sp>
        <p:nvSpPr>
          <p:cNvPr id="16" name="スライド番号プレースホルダ 15"/>
          <p:cNvSpPr>
            <a:spLocks noGrp="1"/>
          </p:cNvSpPr>
          <p:nvPr>
            <p:ph type="sldNum" sz="quarter" idx="12"/>
          </p:nvPr>
        </p:nvSpPr>
        <p:spPr/>
        <p:txBody>
          <a:bodyPr/>
          <a:lstStyle/>
          <a:p>
            <a:fld id="{818BF7D5-19D6-4E1A-89AD-733AF297C7BC}" type="slidenum">
              <a:rPr kumimoji="1" lang="ja-JP" altLang="en-US" smtClean="0"/>
              <a:pPr/>
              <a:t>‹#›</a:t>
            </a:fld>
            <a:endParaRPr kumimoji="1" lang="ja-JP" altLang="en-US"/>
          </a:p>
        </p:txBody>
      </p:sp>
      <p:sp>
        <p:nvSpPr>
          <p:cNvPr id="8" name="タイトル 7"/>
          <p:cNvSpPr>
            <a:spLocks noGrp="1"/>
          </p:cNvSpPr>
          <p:nvPr>
            <p:ph type="title"/>
          </p:nvPr>
        </p:nvSpPr>
        <p:spPr>
          <a:xfrm>
            <a:off x="180475" y="2947085"/>
            <a:ext cx="8686800" cy="1184825"/>
          </a:xfrm>
        </p:spPr>
        <p:txBody>
          <a:bodyPr rtlCol="0" anchor="t"/>
          <a:lstStyle>
            <a:lvl1pPr algn="r">
              <a:defRPr/>
            </a:lvl1pPr>
          </a:lstStyle>
          <a:p>
            <a:r>
              <a:rPr kumimoji="0" lang="ja-JP" altLang="en-US" smtClean="0"/>
              <a:t>マスタ タイトルの書式設定</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0" name="タイトル 19"/>
          <p:cNvSpPr>
            <a:spLocks noGrp="1"/>
          </p:cNvSpPr>
          <p:nvPr>
            <p:ph type="title"/>
          </p:nvPr>
        </p:nvSpPr>
        <p:spPr>
          <a:xfrm>
            <a:off x="301752" y="457200"/>
            <a:ext cx="8686800" cy="841248"/>
          </a:xfrm>
        </p:spPr>
        <p:txBody>
          <a:bodyPr/>
          <a:lstStyle/>
          <a:p>
            <a:r>
              <a:rPr kumimoji="0" lang="ja-JP" altLang="en-US" smtClean="0"/>
              <a:t>マスタ タイトルの書式設定</a:t>
            </a:r>
            <a:endParaRPr kumimoji="0" lang="en-US"/>
          </a:p>
        </p:txBody>
      </p:sp>
      <p:sp>
        <p:nvSpPr>
          <p:cNvPr id="14" name="コンテンツ プレースホルダ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13" name="コンテンツ プレースホルダ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1" name="日付プレースホルダ 20"/>
          <p:cNvSpPr>
            <a:spLocks noGrp="1"/>
          </p:cNvSpPr>
          <p:nvPr>
            <p:ph type="dt" sz="half" idx="10"/>
          </p:nvPr>
        </p:nvSpPr>
        <p:spPr/>
        <p:txBody>
          <a:bodyPr/>
          <a:lstStyle/>
          <a:p>
            <a:fld id="{746A23A4-CA7A-4111-8EAF-0E21DB344237}" type="datetime1">
              <a:rPr kumimoji="1" lang="ja-JP" altLang="en-US" smtClean="0"/>
              <a:pPr/>
              <a:t>2013/10/10</a:t>
            </a:fld>
            <a:endParaRPr kumimoji="1" lang="ja-JP" altLang="en-US"/>
          </a:p>
        </p:txBody>
      </p:sp>
      <p:sp>
        <p:nvSpPr>
          <p:cNvPr id="10" name="フッター プレースホルダ 9"/>
          <p:cNvSpPr>
            <a:spLocks noGrp="1"/>
          </p:cNvSpPr>
          <p:nvPr>
            <p:ph type="ftr" sz="quarter" idx="11"/>
          </p:nvPr>
        </p:nvSpPr>
        <p:spPr/>
        <p:txBody>
          <a:bodyPr/>
          <a:lstStyle/>
          <a:p>
            <a:endParaRPr kumimoji="1" lang="ja-JP" altLang="en-US"/>
          </a:p>
        </p:txBody>
      </p:sp>
      <p:sp>
        <p:nvSpPr>
          <p:cNvPr id="31" name="スライド番号プレースホルダ 30"/>
          <p:cNvSpPr>
            <a:spLocks noGrp="1"/>
          </p:cNvSpPr>
          <p:nvPr>
            <p:ph type="sldNum" sz="quarter" idx="12"/>
          </p:nvPr>
        </p:nvSpPr>
        <p:spPr/>
        <p:txBody>
          <a:bodyPr/>
          <a:lstStyle/>
          <a:p>
            <a:fld id="{818BF7D5-19D6-4E1A-89AD-733AF297C7BC}" type="slidenum">
              <a:rPr kumimoji="1" lang="ja-JP" altLang="en-US" smtClean="0"/>
              <a:pPr/>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spTree>
      <p:nvGrpSpPr>
        <p:cNvPr id="1" name=""/>
        <p:cNvGrpSpPr/>
        <p:nvPr/>
      </p:nvGrpSpPr>
      <p:grpSpPr>
        <a:xfrm>
          <a:off x="0" y="0"/>
          <a:ext cx="0" cy="0"/>
          <a:chOff x="0" y="0"/>
          <a:chExt cx="0" cy="0"/>
        </a:xfrm>
      </p:grpSpPr>
      <p:sp>
        <p:nvSpPr>
          <p:cNvPr id="29" name="タイトル 28"/>
          <p:cNvSpPr>
            <a:spLocks noGrp="1"/>
          </p:cNvSpPr>
          <p:nvPr>
            <p:ph type="title"/>
          </p:nvPr>
        </p:nvSpPr>
        <p:spPr>
          <a:xfrm>
            <a:off x="304800" y="5410200"/>
            <a:ext cx="8610600" cy="882650"/>
          </a:xfrm>
        </p:spPr>
        <p:txBody>
          <a:bodyPr anchor="ctr"/>
          <a:lstStyle>
            <a:lvl1pPr>
              <a:defRPr/>
            </a:lvl1pPr>
          </a:lstStyle>
          <a:p>
            <a:r>
              <a:rPr kumimoji="0" lang="ja-JP" altLang="en-US" smtClean="0"/>
              <a:t>マスタ タイトルの書式設定</a:t>
            </a:r>
            <a:endParaRPr kumimoji="0" lang="en-US"/>
          </a:p>
        </p:txBody>
      </p:sp>
      <p:sp>
        <p:nvSpPr>
          <p:cNvPr id="13" name="テキスト プレースホルダ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25" name="テキスト プレースホルダ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8" name="コンテンツ プレースホルダ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10" name="日付プレースホルダ 9"/>
          <p:cNvSpPr>
            <a:spLocks noGrp="1"/>
          </p:cNvSpPr>
          <p:nvPr>
            <p:ph type="dt" sz="half" idx="10"/>
          </p:nvPr>
        </p:nvSpPr>
        <p:spPr/>
        <p:txBody>
          <a:bodyPr/>
          <a:lstStyle/>
          <a:p>
            <a:fld id="{C19FDA0A-0B67-4BF2-85B0-C8AB53FEA306}" type="datetime1">
              <a:rPr kumimoji="1" lang="ja-JP" altLang="en-US" smtClean="0"/>
              <a:pPr/>
              <a:t>2013/10/10</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a:xfrm>
            <a:off x="8229600" y="6477000"/>
            <a:ext cx="762000" cy="246888"/>
          </a:xfrm>
        </p:spPr>
        <p:txBody>
          <a:bodyPr/>
          <a:lstStyle/>
          <a:p>
            <a:fld id="{818BF7D5-19D6-4E1A-89AD-733AF297C7BC}" type="slidenum">
              <a:rPr kumimoji="1" lang="ja-JP" altLang="en-US" smtClean="0"/>
              <a:pPr/>
              <a:t>‹#›</a:t>
            </a:fld>
            <a:endParaRPr kumimoji="1" lang="ja-JP" altLang="en-US"/>
          </a:p>
        </p:txBody>
      </p:sp>
      <p:sp>
        <p:nvSpPr>
          <p:cNvPr id="11" name="直線コネクタ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30" name="タイトル 29"/>
          <p:cNvSpPr>
            <a:spLocks noGrp="1"/>
          </p:cNvSpPr>
          <p:nvPr>
            <p:ph type="title"/>
          </p:nvPr>
        </p:nvSpPr>
        <p:spPr>
          <a:xfrm>
            <a:off x="301752" y="457200"/>
            <a:ext cx="8686800" cy="841248"/>
          </a:xfrm>
        </p:spPr>
        <p:txBody>
          <a:bodyPr/>
          <a:lstStyle/>
          <a:p>
            <a:r>
              <a:rPr kumimoji="0" lang="ja-JP" altLang="en-US" smtClean="0"/>
              <a:t>マスタ タイトルの書式設定</a:t>
            </a:r>
            <a:endParaRPr kumimoji="0" lang="en-US"/>
          </a:p>
        </p:txBody>
      </p:sp>
      <p:sp>
        <p:nvSpPr>
          <p:cNvPr id="12" name="日付プレースホルダ 11"/>
          <p:cNvSpPr>
            <a:spLocks noGrp="1"/>
          </p:cNvSpPr>
          <p:nvPr>
            <p:ph type="dt" sz="half" idx="10"/>
          </p:nvPr>
        </p:nvSpPr>
        <p:spPr/>
        <p:txBody>
          <a:bodyPr/>
          <a:lstStyle/>
          <a:p>
            <a:fld id="{B4D46112-5B3F-4194-BD4A-EBA2CE5C6A5A}" type="datetime1">
              <a:rPr kumimoji="1" lang="ja-JP" altLang="en-US" smtClean="0"/>
              <a:pPr/>
              <a:t>2013/10/10</a:t>
            </a:fld>
            <a:endParaRPr kumimoji="1" lang="ja-JP" altLang="en-US"/>
          </a:p>
        </p:txBody>
      </p:sp>
      <p:sp>
        <p:nvSpPr>
          <p:cNvPr id="21" name="フッター プレースホルダ 20"/>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818BF7D5-19D6-4E1A-89AD-733AF297C7BC}" type="slidenum">
              <a:rPr kumimoji="1" lang="ja-JP" altLang="en-US" smtClean="0"/>
              <a:pPr/>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3" name="日付プレースホルダ 2"/>
          <p:cNvSpPr>
            <a:spLocks noGrp="1"/>
          </p:cNvSpPr>
          <p:nvPr>
            <p:ph type="dt" sz="half" idx="10"/>
          </p:nvPr>
        </p:nvSpPr>
        <p:spPr/>
        <p:txBody>
          <a:bodyPr/>
          <a:lstStyle/>
          <a:p>
            <a:fld id="{D5FF8A3C-03FD-4E18-8F0C-7FD72678B256}" type="datetime1">
              <a:rPr kumimoji="1" lang="ja-JP" altLang="en-US" smtClean="0"/>
              <a:pPr/>
              <a:t>2013/10/10</a:t>
            </a:fld>
            <a:endParaRPr kumimoji="1" lang="ja-JP" altLang="en-US"/>
          </a:p>
        </p:txBody>
      </p:sp>
      <p:sp>
        <p:nvSpPr>
          <p:cNvPr id="24" name="フッター プレースホルダ 23"/>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818BF7D5-19D6-4E1A-89AD-733AF297C7BC}" type="slidenum">
              <a:rPr kumimoji="1" lang="ja-JP" altLang="en-US" smtClean="0"/>
              <a:pPr/>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spTree>
      <p:nvGrpSpPr>
        <p:cNvPr id="1" name=""/>
        <p:cNvGrpSpPr/>
        <p:nvPr/>
      </p:nvGrpSpPr>
      <p:grpSpPr>
        <a:xfrm>
          <a:off x="0" y="0"/>
          <a:ext cx="0" cy="0"/>
          <a:chOff x="0" y="0"/>
          <a:chExt cx="0" cy="0"/>
        </a:xfrm>
      </p:grpSpPr>
      <p:sp>
        <p:nvSpPr>
          <p:cNvPr id="8" name="直線コネクタ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タイトル 11"/>
          <p:cNvSpPr>
            <a:spLocks noGrp="1"/>
          </p:cNvSpPr>
          <p:nvPr>
            <p:ph type="title"/>
          </p:nvPr>
        </p:nvSpPr>
        <p:spPr>
          <a:xfrm>
            <a:off x="457200" y="5486400"/>
            <a:ext cx="8458200" cy="520700"/>
          </a:xfrm>
        </p:spPr>
        <p:txBody>
          <a:bodyPr anchor="ctr"/>
          <a:lstStyle>
            <a:lvl1pPr algn="l">
              <a:buNone/>
              <a:defRPr sz="2000" b="1"/>
            </a:lvl1pPr>
          </a:lstStyle>
          <a:p>
            <a:r>
              <a:rPr kumimoji="0" lang="ja-JP" altLang="en-US" smtClean="0"/>
              <a:t>マスタ タイトルの書式設定</a:t>
            </a:r>
            <a:endParaRPr kumimoji="0" lang="en-US"/>
          </a:p>
        </p:txBody>
      </p:sp>
      <p:sp>
        <p:nvSpPr>
          <p:cNvPr id="26" name="テキスト プレースホルダ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ja-JP" altLang="en-US" smtClean="0"/>
              <a:t>マスタ テキストの書式設定</a:t>
            </a:r>
          </a:p>
        </p:txBody>
      </p:sp>
      <p:sp>
        <p:nvSpPr>
          <p:cNvPr id="14" name="コンテンツ プレースホルダ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5" name="日付プレースホルダ 24"/>
          <p:cNvSpPr>
            <a:spLocks noGrp="1"/>
          </p:cNvSpPr>
          <p:nvPr>
            <p:ph type="dt" sz="half" idx="10"/>
          </p:nvPr>
        </p:nvSpPr>
        <p:spPr/>
        <p:txBody>
          <a:bodyPr/>
          <a:lstStyle/>
          <a:p>
            <a:fld id="{6AE07B2D-BB4D-4871-9258-E369FA569539}" type="datetime1">
              <a:rPr kumimoji="1" lang="ja-JP" altLang="en-US" smtClean="0"/>
              <a:pPr/>
              <a:t>2013/10/10</a:t>
            </a:fld>
            <a:endParaRPr kumimoji="1" lang="ja-JP" altLang="en-US"/>
          </a:p>
        </p:txBody>
      </p:sp>
      <p:sp>
        <p:nvSpPr>
          <p:cNvPr id="29" name="フッター プレースホルダ 28"/>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818BF7D5-19D6-4E1A-89AD-733AF297C7BC}" type="slidenum">
              <a:rPr kumimoji="1" lang="ja-JP" altLang="en-US" smtClean="0"/>
              <a:pPr/>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13" name="図プレースホルダ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ja-JP" altLang="en-US" smtClean="0"/>
              <a:t>アイコンをクリックして図を追加</a:t>
            </a:r>
            <a:endParaRPr kumimoji="0" lang="en-US" dirty="0"/>
          </a:p>
        </p:txBody>
      </p:sp>
      <p:sp>
        <p:nvSpPr>
          <p:cNvPr id="7" name="日付プレースホルダ 6"/>
          <p:cNvSpPr>
            <a:spLocks noGrp="1"/>
          </p:cNvSpPr>
          <p:nvPr>
            <p:ph type="dt" sz="half" idx="10"/>
          </p:nvPr>
        </p:nvSpPr>
        <p:spPr/>
        <p:txBody>
          <a:bodyPr/>
          <a:lstStyle/>
          <a:p>
            <a:fld id="{0A424FA0-0BF8-4119-B8A8-BD6069F60CE3}" type="datetime1">
              <a:rPr kumimoji="1" lang="ja-JP" altLang="en-US" smtClean="0"/>
              <a:pPr/>
              <a:t>2013/10/10</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31" name="スライド番号プレースホルダ 30"/>
          <p:cNvSpPr>
            <a:spLocks noGrp="1"/>
          </p:cNvSpPr>
          <p:nvPr>
            <p:ph type="sldNum" sz="quarter" idx="12"/>
          </p:nvPr>
        </p:nvSpPr>
        <p:spPr/>
        <p:txBody>
          <a:bodyPr/>
          <a:lstStyle/>
          <a:p>
            <a:fld id="{818BF7D5-19D6-4E1A-89AD-733AF297C7BC}" type="slidenum">
              <a:rPr kumimoji="1" lang="ja-JP" altLang="en-US" smtClean="0"/>
              <a:pPr/>
              <a:t>‹#›</a:t>
            </a:fld>
            <a:endParaRPr kumimoji="1" lang="ja-JP" altLang="en-US"/>
          </a:p>
        </p:txBody>
      </p:sp>
      <p:sp>
        <p:nvSpPr>
          <p:cNvPr id="17" name="タイトル 16"/>
          <p:cNvSpPr>
            <a:spLocks noGrp="1"/>
          </p:cNvSpPr>
          <p:nvPr>
            <p:ph type="title"/>
          </p:nvPr>
        </p:nvSpPr>
        <p:spPr>
          <a:xfrm>
            <a:off x="381000" y="4993760"/>
            <a:ext cx="5867400" cy="522288"/>
          </a:xfrm>
        </p:spPr>
        <p:txBody>
          <a:bodyPr anchor="ctr"/>
          <a:lstStyle>
            <a:lvl1pPr algn="l">
              <a:buNone/>
              <a:defRPr sz="2000" b="1"/>
            </a:lvl1pPr>
          </a:lstStyle>
          <a:p>
            <a:r>
              <a:rPr kumimoji="0" lang="ja-JP" altLang="en-US" smtClean="0"/>
              <a:t>マスタ タイトルの書式設定</a:t>
            </a:r>
            <a:endParaRPr kumimoji="0" lang="en-US"/>
          </a:p>
        </p:txBody>
      </p:sp>
      <p:sp>
        <p:nvSpPr>
          <p:cNvPr id="26" name="テキスト プレースホルダ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ja-JP" altLang="en-US" smtClean="0"/>
              <a:t>マスタ テキストの書式設定</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3351325A-1B30-49F6-905A-99AB16F98116}" type="datetime1">
              <a:rPr kumimoji="1" lang="ja-JP" altLang="en-US" smtClean="0"/>
              <a:pPr/>
              <a:t>2013/10/10</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818BF7D5-19D6-4E1A-89AD-733AF297C7BC}" type="slidenum">
              <a:rPr kumimoji="1" lang="ja-JP" altLang="en-US" smtClean="0"/>
              <a:pPr/>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858000" y="549276"/>
            <a:ext cx="1828800" cy="5851525"/>
          </a:xfrm>
        </p:spPr>
        <p:txBody>
          <a:bodyPr vert="eaVer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549276"/>
            <a:ext cx="6248400" cy="5851525"/>
          </a:xfrm>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8939B644-95EE-4719-9C71-F8E661FCFAC4}" type="datetime1">
              <a:rPr kumimoji="1" lang="ja-JP" altLang="en-US" smtClean="0"/>
              <a:pPr/>
              <a:t>2013/10/10</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818BF7D5-19D6-4E1A-89AD-733AF297C7BC}" type="slidenum">
              <a:rPr kumimoji="1" lang="ja-JP" altLang="en-US" smtClean="0"/>
              <a:pPr/>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直線コネクタ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テキスト プレースホルダ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1" name="日付プレースホルダ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A8CA88D4-B924-436C-9689-17ABC5C4EAC8}" type="datetime1">
              <a:rPr kumimoji="1" lang="ja-JP" altLang="en-US" smtClean="0"/>
              <a:pPr/>
              <a:t>2013/10/10</a:t>
            </a:fld>
            <a:endParaRPr kumimoji="1" lang="ja-JP" altLang="en-US"/>
          </a:p>
        </p:txBody>
      </p:sp>
      <p:sp>
        <p:nvSpPr>
          <p:cNvPr id="28" name="フッター プレースホルダ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kumimoji="1" lang="ja-JP" altLang="en-US"/>
          </a:p>
        </p:txBody>
      </p:sp>
      <p:sp>
        <p:nvSpPr>
          <p:cNvPr id="5" name="スライド番号プレースホルダ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818BF7D5-19D6-4E1A-89AD-733AF297C7BC}" type="slidenum">
              <a:rPr kumimoji="1" lang="ja-JP" altLang="en-US" smtClean="0"/>
              <a:pPr/>
              <a:t>‹#›</a:t>
            </a:fld>
            <a:endParaRPr kumimoji="1" lang="ja-JP" altLang="en-US"/>
          </a:p>
        </p:txBody>
      </p:sp>
      <p:sp>
        <p:nvSpPr>
          <p:cNvPr id="10" name="タイトル プレースホルダ 9"/>
          <p:cNvSpPr>
            <a:spLocks noGrp="1"/>
          </p:cNvSpPr>
          <p:nvPr>
            <p:ph type="title"/>
          </p:nvPr>
        </p:nvSpPr>
        <p:spPr>
          <a:xfrm>
            <a:off x="304800" y="457200"/>
            <a:ext cx="8686800" cy="838200"/>
          </a:xfrm>
          <a:prstGeom prst="rect">
            <a:avLst/>
          </a:prstGeom>
        </p:spPr>
        <p:txBody>
          <a:bodyPr vert="horz" anchor="ctr">
            <a:normAutofit/>
          </a:bodyPr>
          <a:lstStyle/>
          <a:p>
            <a:r>
              <a:rPr kumimoji="0" lang="ja-JP" altLang="en-US" smtClean="0"/>
              <a:t>マスタ タイトルの書式設定</a:t>
            </a:r>
            <a:endParaRPr kumimoji="0" lang="en-US"/>
          </a:p>
        </p:txBody>
      </p:sp>
      <p:sp>
        <p:nvSpPr>
          <p:cNvPr id="9" name="直線コネクタ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直線コネクタ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1"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1"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1"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1"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1"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1"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1"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1"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1"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1" sz="1400" kern="1200" baseline="0">
          <a:solidFill>
            <a:schemeClr val="tx2"/>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toshiba.co.jp/about/ir/jp/library/ar/ar2011/tar2011_17.pdf" TargetMode="External"/><Relationship Id="rId2" Type="http://schemas.openxmlformats.org/officeDocument/2006/relationships/hyperlink" Target="http://www.hitachi.co.jp/csr/outline/" TargetMode="External"/><Relationship Id="rId1" Type="http://schemas.openxmlformats.org/officeDocument/2006/relationships/slideLayout" Target="../slideLayouts/slideLayout7.xml"/><Relationship Id="rId4" Type="http://schemas.openxmlformats.org/officeDocument/2006/relationships/hyperlink" Target="http://panasonic.co.jp/company/info/network-i/"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323528" y="2204864"/>
            <a:ext cx="8458200" cy="1222375"/>
          </a:xfrm>
        </p:spPr>
        <p:txBody>
          <a:bodyPr>
            <a:normAutofit/>
          </a:bodyPr>
          <a:lstStyle/>
          <a:p>
            <a:pPr algn="ctr"/>
            <a:r>
              <a:rPr lang="ja-JP" altLang="en-US" dirty="0" smtClean="0"/>
              <a:t>持 分 法 会 計 </a:t>
            </a:r>
            <a:r>
              <a:rPr lang="en-US" altLang="ja-JP" dirty="0" smtClean="0"/>
              <a:t/>
            </a:r>
            <a:br>
              <a:rPr lang="en-US" altLang="ja-JP" dirty="0" smtClean="0"/>
            </a:br>
            <a:endParaRPr kumimoji="1" lang="ja-JP" altLang="en-US" dirty="0"/>
          </a:p>
        </p:txBody>
      </p:sp>
      <p:sp>
        <p:nvSpPr>
          <p:cNvPr id="3" name="サブタイトル 2"/>
          <p:cNvSpPr>
            <a:spLocks noGrp="1"/>
          </p:cNvSpPr>
          <p:nvPr>
            <p:ph type="subTitle" idx="1"/>
          </p:nvPr>
        </p:nvSpPr>
        <p:spPr>
          <a:xfrm>
            <a:off x="467544" y="3861048"/>
            <a:ext cx="8458200" cy="914400"/>
          </a:xfrm>
        </p:spPr>
        <p:txBody>
          <a:bodyPr>
            <a:normAutofit fontScale="25000" lnSpcReduction="20000"/>
          </a:bodyPr>
          <a:lstStyle/>
          <a:p>
            <a:endParaRPr kumimoji="1" lang="en-US" altLang="ja-JP" dirty="0" smtClean="0"/>
          </a:p>
          <a:p>
            <a:pPr algn="r"/>
            <a:endParaRPr kumimoji="1" lang="en-US" altLang="ja-JP" sz="7400" dirty="0" smtClean="0"/>
          </a:p>
          <a:p>
            <a:pPr algn="r"/>
            <a:r>
              <a:rPr lang="ja-JP" altLang="en-US" sz="7400" dirty="0" smtClean="0"/>
              <a:t>桝岡源一郎</a:t>
            </a:r>
            <a:endParaRPr lang="en-US" altLang="ja-JP" sz="7400" dirty="0" smtClean="0"/>
          </a:p>
          <a:p>
            <a:endParaRPr kumimoji="1" lang="ja-JP" altLang="en-US" dirty="0"/>
          </a:p>
        </p:txBody>
      </p:sp>
      <p:sp>
        <p:nvSpPr>
          <p:cNvPr id="4" name="スライド番号プレースホルダ 3"/>
          <p:cNvSpPr>
            <a:spLocks noGrp="1"/>
          </p:cNvSpPr>
          <p:nvPr>
            <p:ph type="sldNum" sz="quarter" idx="12"/>
          </p:nvPr>
        </p:nvSpPr>
        <p:spPr/>
        <p:txBody>
          <a:bodyPr/>
          <a:lstStyle/>
          <a:p>
            <a:fld id="{818BF7D5-19D6-4E1A-89AD-733AF297C7BC}" type="slidenum">
              <a:rPr kumimoji="1" lang="ja-JP" altLang="en-US" smtClean="0"/>
              <a:pPr/>
              <a:t>1</a:t>
            </a:fld>
            <a:endParaRPr kumimoji="1" lang="ja-JP"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テキスト ボックス 4"/>
          <p:cNvSpPr txBox="1"/>
          <p:nvPr/>
        </p:nvSpPr>
        <p:spPr>
          <a:xfrm>
            <a:off x="251520" y="188640"/>
            <a:ext cx="3744416" cy="523220"/>
          </a:xfrm>
          <a:prstGeom prst="rect">
            <a:avLst/>
          </a:prstGeom>
          <a:noFill/>
          <a:ln w="19050">
            <a:solidFill>
              <a:schemeClr val="tx1"/>
            </a:solidFill>
          </a:ln>
        </p:spPr>
        <p:txBody>
          <a:bodyPr wrap="square" rtlCol="0">
            <a:spAutoFit/>
          </a:bodyPr>
          <a:lstStyle/>
          <a:p>
            <a:r>
              <a:rPr kumimoji="1" lang="ja-JP" altLang="en-US" sz="2800" dirty="0" smtClean="0"/>
              <a:t>連結会計と持分法会計</a:t>
            </a:r>
            <a:endParaRPr kumimoji="1" lang="ja-JP" altLang="en-US" sz="2800" dirty="0"/>
          </a:p>
        </p:txBody>
      </p:sp>
      <p:sp>
        <p:nvSpPr>
          <p:cNvPr id="6" name="テキスト ボックス 5"/>
          <p:cNvSpPr txBox="1"/>
          <p:nvPr/>
        </p:nvSpPr>
        <p:spPr>
          <a:xfrm>
            <a:off x="251520" y="1052736"/>
            <a:ext cx="3384376" cy="461665"/>
          </a:xfrm>
          <a:prstGeom prst="rect">
            <a:avLst/>
          </a:prstGeom>
          <a:noFill/>
        </p:spPr>
        <p:txBody>
          <a:bodyPr wrap="square" rtlCol="0">
            <a:spAutoFit/>
          </a:bodyPr>
          <a:lstStyle/>
          <a:p>
            <a:r>
              <a:rPr kumimoji="1" lang="ja-JP" altLang="en-US" sz="2400" dirty="0" smtClean="0"/>
              <a:t>１．連結財務諸表</a:t>
            </a:r>
            <a:endParaRPr kumimoji="1" lang="ja-JP" altLang="en-US" sz="2400" dirty="0"/>
          </a:p>
        </p:txBody>
      </p:sp>
      <p:sp>
        <p:nvSpPr>
          <p:cNvPr id="7" name="テキスト ボックス 6"/>
          <p:cNvSpPr txBox="1"/>
          <p:nvPr/>
        </p:nvSpPr>
        <p:spPr>
          <a:xfrm>
            <a:off x="2627784" y="1700808"/>
            <a:ext cx="2232248" cy="400110"/>
          </a:xfrm>
          <a:prstGeom prst="rect">
            <a:avLst/>
          </a:prstGeom>
          <a:noFill/>
        </p:spPr>
        <p:txBody>
          <a:bodyPr wrap="square" rtlCol="0">
            <a:spAutoFit/>
          </a:bodyPr>
          <a:lstStyle/>
          <a:p>
            <a:r>
              <a:rPr kumimoji="1" lang="en-US" altLang="ja-JP" sz="2000" dirty="0" smtClean="0"/>
              <a:t>1)</a:t>
            </a:r>
            <a:r>
              <a:rPr lang="ja-JP" altLang="en-US" sz="2000" dirty="0" smtClean="0"/>
              <a:t> </a:t>
            </a:r>
            <a:r>
              <a:rPr kumimoji="1" lang="ja-JP" altLang="en-US" sz="2000" dirty="0" smtClean="0"/>
              <a:t>日立</a:t>
            </a:r>
            <a:r>
              <a:rPr lang="ja-JP" altLang="en-US" sz="2000" dirty="0" smtClean="0"/>
              <a:t>グループ</a:t>
            </a:r>
            <a:endParaRPr kumimoji="1" lang="ja-JP" altLang="en-US" sz="2000" dirty="0"/>
          </a:p>
        </p:txBody>
      </p:sp>
      <p:sp>
        <p:nvSpPr>
          <p:cNvPr id="15" name="テキスト ボックス 14"/>
          <p:cNvSpPr txBox="1"/>
          <p:nvPr/>
        </p:nvSpPr>
        <p:spPr>
          <a:xfrm>
            <a:off x="3059832" y="2204864"/>
            <a:ext cx="2808312" cy="400110"/>
          </a:xfrm>
          <a:prstGeom prst="rect">
            <a:avLst/>
          </a:prstGeom>
          <a:noFill/>
        </p:spPr>
        <p:txBody>
          <a:bodyPr wrap="square" rtlCol="0">
            <a:spAutoFit/>
          </a:bodyPr>
          <a:lstStyle/>
          <a:p>
            <a:r>
              <a:rPr kumimoji="1" lang="ja-JP" altLang="en-US" sz="2000" dirty="0" smtClean="0">
                <a:hlinkClick r:id="rId2"/>
              </a:rPr>
              <a:t>日立のグループ会社数</a:t>
            </a:r>
            <a:endParaRPr kumimoji="1" lang="ja-JP" altLang="en-US" sz="2000" dirty="0"/>
          </a:p>
        </p:txBody>
      </p:sp>
      <p:sp>
        <p:nvSpPr>
          <p:cNvPr id="16" name="テキスト ボックス 15"/>
          <p:cNvSpPr txBox="1"/>
          <p:nvPr/>
        </p:nvSpPr>
        <p:spPr>
          <a:xfrm>
            <a:off x="2627784" y="2956882"/>
            <a:ext cx="2232248" cy="400110"/>
          </a:xfrm>
          <a:prstGeom prst="rect">
            <a:avLst/>
          </a:prstGeom>
          <a:noFill/>
        </p:spPr>
        <p:txBody>
          <a:bodyPr wrap="square" rtlCol="0">
            <a:spAutoFit/>
          </a:bodyPr>
          <a:lstStyle/>
          <a:p>
            <a:r>
              <a:rPr kumimoji="1" lang="en-US" altLang="ja-JP" sz="2000" dirty="0" smtClean="0"/>
              <a:t>2)</a:t>
            </a:r>
            <a:r>
              <a:rPr lang="ja-JP" altLang="en-US" sz="2000" dirty="0" smtClean="0"/>
              <a:t> 東芝グループ</a:t>
            </a:r>
            <a:endParaRPr kumimoji="1" lang="ja-JP" altLang="en-US" sz="2000" dirty="0"/>
          </a:p>
        </p:txBody>
      </p:sp>
      <p:sp>
        <p:nvSpPr>
          <p:cNvPr id="17" name="テキスト ボックス 16"/>
          <p:cNvSpPr txBox="1"/>
          <p:nvPr/>
        </p:nvSpPr>
        <p:spPr>
          <a:xfrm>
            <a:off x="3059832" y="3460938"/>
            <a:ext cx="2808312" cy="400110"/>
          </a:xfrm>
          <a:prstGeom prst="rect">
            <a:avLst/>
          </a:prstGeom>
          <a:noFill/>
        </p:spPr>
        <p:txBody>
          <a:bodyPr wrap="square" rtlCol="0">
            <a:spAutoFit/>
          </a:bodyPr>
          <a:lstStyle/>
          <a:p>
            <a:r>
              <a:rPr lang="ja-JP" altLang="en-US" sz="2000" dirty="0" smtClean="0">
                <a:hlinkClick r:id="rId3"/>
              </a:rPr>
              <a:t>東芝</a:t>
            </a:r>
            <a:r>
              <a:rPr kumimoji="1" lang="ja-JP" altLang="en-US" sz="2000" dirty="0" smtClean="0">
                <a:hlinkClick r:id="rId3"/>
              </a:rPr>
              <a:t>のグループ会社数</a:t>
            </a:r>
            <a:endParaRPr kumimoji="1" lang="ja-JP" altLang="en-US" sz="2000" dirty="0"/>
          </a:p>
        </p:txBody>
      </p:sp>
      <p:sp>
        <p:nvSpPr>
          <p:cNvPr id="18" name="テキスト ボックス 17"/>
          <p:cNvSpPr txBox="1"/>
          <p:nvPr/>
        </p:nvSpPr>
        <p:spPr>
          <a:xfrm>
            <a:off x="2627784" y="4181018"/>
            <a:ext cx="2232248" cy="400110"/>
          </a:xfrm>
          <a:prstGeom prst="rect">
            <a:avLst/>
          </a:prstGeom>
          <a:noFill/>
        </p:spPr>
        <p:txBody>
          <a:bodyPr wrap="square" rtlCol="0">
            <a:spAutoFit/>
          </a:bodyPr>
          <a:lstStyle/>
          <a:p>
            <a:r>
              <a:rPr lang="en-US" altLang="ja-JP" sz="2000" dirty="0" smtClean="0"/>
              <a:t>3</a:t>
            </a:r>
            <a:r>
              <a:rPr kumimoji="1" lang="en-US" altLang="ja-JP" sz="2000" dirty="0" smtClean="0"/>
              <a:t>)</a:t>
            </a:r>
            <a:r>
              <a:rPr lang="ja-JP" altLang="en-US" sz="2000" dirty="0" smtClean="0"/>
              <a:t> 松下グループ</a:t>
            </a:r>
            <a:endParaRPr kumimoji="1" lang="ja-JP" altLang="en-US" sz="2000" dirty="0"/>
          </a:p>
        </p:txBody>
      </p:sp>
      <p:sp>
        <p:nvSpPr>
          <p:cNvPr id="19" name="テキスト ボックス 18"/>
          <p:cNvSpPr txBox="1"/>
          <p:nvPr/>
        </p:nvSpPr>
        <p:spPr>
          <a:xfrm>
            <a:off x="3059832" y="4613066"/>
            <a:ext cx="2808312" cy="400110"/>
          </a:xfrm>
          <a:prstGeom prst="rect">
            <a:avLst/>
          </a:prstGeom>
          <a:noFill/>
        </p:spPr>
        <p:txBody>
          <a:bodyPr wrap="square" rtlCol="0">
            <a:spAutoFit/>
          </a:bodyPr>
          <a:lstStyle/>
          <a:p>
            <a:r>
              <a:rPr lang="ja-JP" altLang="en-US" sz="2000" dirty="0" smtClean="0">
                <a:hlinkClick r:id="rId4"/>
              </a:rPr>
              <a:t>松下</a:t>
            </a:r>
            <a:r>
              <a:rPr kumimoji="1" lang="ja-JP" altLang="en-US" sz="2000" dirty="0" smtClean="0">
                <a:hlinkClick r:id="rId4"/>
              </a:rPr>
              <a:t>のグループ会社数</a:t>
            </a:r>
            <a:endParaRPr kumimoji="1" lang="ja-JP" altLang="en-US" sz="2000" dirty="0"/>
          </a:p>
        </p:txBody>
      </p:sp>
      <p:sp>
        <p:nvSpPr>
          <p:cNvPr id="10" name="スライド番号プレースホルダ 9"/>
          <p:cNvSpPr>
            <a:spLocks noGrp="1"/>
          </p:cNvSpPr>
          <p:nvPr>
            <p:ph type="sldNum" sz="quarter" idx="12"/>
          </p:nvPr>
        </p:nvSpPr>
        <p:spPr/>
        <p:txBody>
          <a:bodyPr/>
          <a:lstStyle/>
          <a:p>
            <a:fld id="{818BF7D5-19D6-4E1A-89AD-733AF297C7BC}" type="slidenum">
              <a:rPr kumimoji="1" lang="ja-JP" altLang="en-US" smtClean="0"/>
              <a:pPr/>
              <a:t>2</a:t>
            </a:fld>
            <a:endParaRPr kumimoji="1" lang="ja-JP"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971600" y="188640"/>
            <a:ext cx="6552728" cy="584775"/>
          </a:xfrm>
          <a:prstGeom prst="rect">
            <a:avLst/>
          </a:prstGeom>
          <a:noFill/>
        </p:spPr>
        <p:txBody>
          <a:bodyPr wrap="square" rtlCol="0">
            <a:spAutoFit/>
          </a:bodyPr>
          <a:lstStyle/>
          <a:p>
            <a:r>
              <a:rPr kumimoji="1" lang="ja-JP" altLang="en-US" sz="3200" dirty="0" smtClean="0"/>
              <a:t>＜企業グループ経営の会計手法＞</a:t>
            </a:r>
            <a:endParaRPr kumimoji="1" lang="ja-JP" altLang="en-US" sz="3200" dirty="0"/>
          </a:p>
        </p:txBody>
      </p:sp>
      <p:sp>
        <p:nvSpPr>
          <p:cNvPr id="4" name="テキスト ボックス 3"/>
          <p:cNvSpPr txBox="1"/>
          <p:nvPr/>
        </p:nvSpPr>
        <p:spPr>
          <a:xfrm>
            <a:off x="899592" y="827420"/>
            <a:ext cx="2808312" cy="584775"/>
          </a:xfrm>
          <a:prstGeom prst="rect">
            <a:avLst/>
          </a:prstGeom>
          <a:noFill/>
        </p:spPr>
        <p:txBody>
          <a:bodyPr wrap="square" rtlCol="0">
            <a:spAutoFit/>
          </a:bodyPr>
          <a:lstStyle/>
          <a:p>
            <a:pPr>
              <a:buFont typeface="Wingdings" pitchFamily="2" charset="2"/>
              <a:buChar char="l"/>
            </a:pPr>
            <a:r>
              <a:rPr kumimoji="1" lang="en-US" altLang="ja-JP" sz="3200" dirty="0" smtClean="0"/>
              <a:t> </a:t>
            </a:r>
            <a:r>
              <a:rPr kumimoji="1" lang="ja-JP" altLang="en-US" sz="3200" dirty="0" smtClean="0"/>
              <a:t>連 結 会 計</a:t>
            </a:r>
            <a:endParaRPr kumimoji="1" lang="ja-JP" altLang="en-US" sz="3200" dirty="0"/>
          </a:p>
        </p:txBody>
      </p:sp>
      <p:sp>
        <p:nvSpPr>
          <p:cNvPr id="5" name="テキスト ボックス 4"/>
          <p:cNvSpPr txBox="1"/>
          <p:nvPr/>
        </p:nvSpPr>
        <p:spPr>
          <a:xfrm>
            <a:off x="1331640" y="1403484"/>
            <a:ext cx="2304256" cy="523220"/>
          </a:xfrm>
          <a:prstGeom prst="rect">
            <a:avLst/>
          </a:prstGeom>
          <a:noFill/>
        </p:spPr>
        <p:txBody>
          <a:bodyPr wrap="square" rtlCol="0">
            <a:spAutoFit/>
          </a:bodyPr>
          <a:lstStyle/>
          <a:p>
            <a:pPr>
              <a:buFont typeface="Arial" pitchFamily="34" charset="0"/>
              <a:buChar char="•"/>
            </a:pPr>
            <a:r>
              <a:rPr lang="en-US" altLang="ja-JP" dirty="0" smtClean="0"/>
              <a:t> </a:t>
            </a:r>
            <a:r>
              <a:rPr lang="ja-JP" altLang="en-US" sz="2800" dirty="0" smtClean="0"/>
              <a:t>全 部 連 結</a:t>
            </a:r>
            <a:endParaRPr kumimoji="1" lang="ja-JP" altLang="en-US" sz="2800" dirty="0"/>
          </a:p>
        </p:txBody>
      </p:sp>
      <p:sp>
        <p:nvSpPr>
          <p:cNvPr id="6" name="テキスト ボックス 5"/>
          <p:cNvSpPr txBox="1"/>
          <p:nvPr/>
        </p:nvSpPr>
        <p:spPr>
          <a:xfrm>
            <a:off x="1691680" y="1835532"/>
            <a:ext cx="7056784" cy="369332"/>
          </a:xfrm>
          <a:prstGeom prst="rect">
            <a:avLst/>
          </a:prstGeom>
          <a:noFill/>
        </p:spPr>
        <p:txBody>
          <a:bodyPr wrap="square" rtlCol="0">
            <a:spAutoFit/>
          </a:bodyPr>
          <a:lstStyle/>
          <a:p>
            <a:r>
              <a:rPr kumimoji="1" lang="ja-JP" altLang="en-US" dirty="0" smtClean="0"/>
              <a:t>　　</a:t>
            </a:r>
            <a:endParaRPr kumimoji="1" lang="ja-JP" altLang="en-US" dirty="0"/>
          </a:p>
        </p:txBody>
      </p:sp>
      <p:sp>
        <p:nvSpPr>
          <p:cNvPr id="7" name="右矢印 6"/>
          <p:cNvSpPr/>
          <p:nvPr/>
        </p:nvSpPr>
        <p:spPr>
          <a:xfrm>
            <a:off x="1979712" y="2791060"/>
            <a:ext cx="576064" cy="340616"/>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ボックス 9"/>
          <p:cNvSpPr txBox="1"/>
          <p:nvPr/>
        </p:nvSpPr>
        <p:spPr>
          <a:xfrm>
            <a:off x="1331640" y="3400544"/>
            <a:ext cx="3312368" cy="523220"/>
          </a:xfrm>
          <a:prstGeom prst="rect">
            <a:avLst/>
          </a:prstGeom>
          <a:noFill/>
        </p:spPr>
        <p:txBody>
          <a:bodyPr wrap="square" rtlCol="0">
            <a:spAutoFit/>
          </a:bodyPr>
          <a:lstStyle/>
          <a:p>
            <a:pPr>
              <a:buFont typeface="Arial" pitchFamily="34" charset="0"/>
              <a:buChar char="•"/>
            </a:pPr>
            <a:r>
              <a:rPr lang="en-US" altLang="ja-JP" dirty="0" smtClean="0"/>
              <a:t> </a:t>
            </a:r>
            <a:r>
              <a:rPr lang="ja-JP" altLang="en-US" sz="2800" dirty="0" smtClean="0"/>
              <a:t>比 例</a:t>
            </a:r>
            <a:r>
              <a:rPr lang="en-US" altLang="ja-JP" sz="2800" dirty="0" smtClean="0"/>
              <a:t>(</a:t>
            </a:r>
            <a:r>
              <a:rPr lang="ja-JP" altLang="en-US" sz="2800" dirty="0" smtClean="0"/>
              <a:t>部分</a:t>
            </a:r>
            <a:r>
              <a:rPr lang="en-US" altLang="ja-JP" sz="2800" dirty="0" smtClean="0"/>
              <a:t>)</a:t>
            </a:r>
            <a:r>
              <a:rPr lang="ja-JP" altLang="en-US" sz="2800" dirty="0" smtClean="0"/>
              <a:t> 連 結</a:t>
            </a:r>
            <a:endParaRPr kumimoji="1" lang="ja-JP" altLang="en-US" sz="2800" dirty="0"/>
          </a:p>
        </p:txBody>
      </p:sp>
      <p:sp>
        <p:nvSpPr>
          <p:cNvPr id="11" name="テキスト ボックス 10"/>
          <p:cNvSpPr txBox="1"/>
          <p:nvPr/>
        </p:nvSpPr>
        <p:spPr>
          <a:xfrm>
            <a:off x="1691680" y="3823880"/>
            <a:ext cx="6984776" cy="738664"/>
          </a:xfrm>
          <a:prstGeom prst="rect">
            <a:avLst/>
          </a:prstGeom>
          <a:noFill/>
        </p:spPr>
        <p:txBody>
          <a:bodyPr wrap="square" rtlCol="0">
            <a:spAutoFit/>
          </a:bodyPr>
          <a:lstStyle/>
          <a:p>
            <a:r>
              <a:rPr lang="ja-JP" altLang="en-US" sz="2400" dirty="0" err="1" smtClean="0"/>
              <a:t>。</a:t>
            </a:r>
            <a:endParaRPr lang="en-US" altLang="ja-JP" sz="2400" dirty="0" smtClean="0"/>
          </a:p>
          <a:p>
            <a:r>
              <a:rPr kumimoji="1" lang="ja-JP" altLang="en-US" dirty="0" smtClean="0"/>
              <a:t>　　</a:t>
            </a:r>
            <a:endParaRPr kumimoji="1" lang="ja-JP" altLang="en-US" dirty="0"/>
          </a:p>
        </p:txBody>
      </p:sp>
      <p:sp>
        <p:nvSpPr>
          <p:cNvPr id="12" name="右矢印 11"/>
          <p:cNvSpPr/>
          <p:nvPr/>
        </p:nvSpPr>
        <p:spPr>
          <a:xfrm>
            <a:off x="1979712" y="4766634"/>
            <a:ext cx="576064" cy="340616"/>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p:cNvSpPr txBox="1"/>
          <p:nvPr/>
        </p:nvSpPr>
        <p:spPr>
          <a:xfrm>
            <a:off x="2627784" y="4532927"/>
            <a:ext cx="6120680" cy="461665"/>
          </a:xfrm>
          <a:prstGeom prst="rect">
            <a:avLst/>
          </a:prstGeom>
          <a:noFill/>
        </p:spPr>
        <p:txBody>
          <a:bodyPr wrap="square" rtlCol="0">
            <a:spAutoFit/>
          </a:bodyPr>
          <a:lstStyle/>
          <a:p>
            <a:r>
              <a:rPr kumimoji="1" lang="ja-JP" altLang="en-US" sz="2400" dirty="0" err="1" smtClean="0"/>
              <a:t>。</a:t>
            </a:r>
            <a:endParaRPr kumimoji="1" lang="ja-JP" altLang="en-US" sz="2400" dirty="0"/>
          </a:p>
        </p:txBody>
      </p:sp>
      <p:sp>
        <p:nvSpPr>
          <p:cNvPr id="14" name="テキスト ボックス 13"/>
          <p:cNvSpPr txBox="1"/>
          <p:nvPr/>
        </p:nvSpPr>
        <p:spPr>
          <a:xfrm>
            <a:off x="899592" y="5940569"/>
            <a:ext cx="5256584" cy="584775"/>
          </a:xfrm>
          <a:prstGeom prst="rect">
            <a:avLst/>
          </a:prstGeom>
          <a:noFill/>
        </p:spPr>
        <p:txBody>
          <a:bodyPr wrap="square" rtlCol="0">
            <a:spAutoFit/>
          </a:bodyPr>
          <a:lstStyle/>
          <a:p>
            <a:pPr>
              <a:buFont typeface="Wingdings" pitchFamily="2" charset="2"/>
              <a:buChar char="l"/>
            </a:pPr>
            <a:r>
              <a:rPr kumimoji="1" lang="en-US" altLang="ja-JP" sz="3200" dirty="0" smtClean="0"/>
              <a:t> </a:t>
            </a:r>
            <a:r>
              <a:rPr kumimoji="1" lang="ja-JP" altLang="en-US" sz="3200" dirty="0" smtClean="0"/>
              <a:t>持 分 法 会 計</a:t>
            </a:r>
            <a:r>
              <a:rPr kumimoji="1" lang="en-US" altLang="ja-JP" sz="3200" dirty="0" smtClean="0"/>
              <a:t>(</a:t>
            </a:r>
            <a:r>
              <a:rPr kumimoji="1" lang="ja-JP" altLang="en-US" sz="3200" dirty="0" smtClean="0"/>
              <a:t>一行連結</a:t>
            </a:r>
            <a:r>
              <a:rPr kumimoji="1" lang="en-US" altLang="ja-JP" sz="3200" dirty="0" smtClean="0"/>
              <a:t>)</a:t>
            </a:r>
            <a:endParaRPr kumimoji="1" lang="ja-JP" altLang="en-US" sz="3200" dirty="0"/>
          </a:p>
        </p:txBody>
      </p:sp>
      <p:sp>
        <p:nvSpPr>
          <p:cNvPr id="15" name="スライド番号プレースホルダ 14"/>
          <p:cNvSpPr>
            <a:spLocks noGrp="1"/>
          </p:cNvSpPr>
          <p:nvPr>
            <p:ph type="sldNum" sz="quarter" idx="12"/>
          </p:nvPr>
        </p:nvSpPr>
        <p:spPr/>
        <p:txBody>
          <a:bodyPr/>
          <a:lstStyle/>
          <a:p>
            <a:fld id="{818BF7D5-19D6-4E1A-89AD-733AF297C7BC}" type="slidenum">
              <a:rPr kumimoji="1" lang="ja-JP" altLang="en-US" smtClean="0"/>
              <a:pPr/>
              <a:t>3</a:t>
            </a:fld>
            <a:endParaRPr kumimoji="1" lang="ja-JP"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500"/>
                                        <p:tgtEl>
                                          <p:spTgt spid="4"/>
                                        </p:tgtEl>
                                      </p:cBhvr>
                                    </p:animEffect>
                                  </p:childTnLst>
                                </p:cTn>
                              </p:par>
                            </p:childTnLst>
                          </p:cTn>
                        </p:par>
                        <p:par>
                          <p:cTn id="8" fill="hold">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diamond(in)">
                                      <p:cBhvr>
                                        <p:cTn id="11" dur="500"/>
                                        <p:tgtEl>
                                          <p:spTgt spid="14"/>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in)">
                                      <p:cBhvr>
                                        <p:cTn id="16" dur="500"/>
                                        <p:tgtEl>
                                          <p:spTgt spid="5"/>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in)">
                                      <p:cBhvr>
                                        <p:cTn id="19" dur="1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0-#ppt_w/2"/>
                                          </p:val>
                                        </p:tav>
                                        <p:tav tm="100000">
                                          <p:val>
                                            <p:strVal val="#ppt_x"/>
                                          </p:val>
                                        </p:tav>
                                      </p:tavLst>
                                    </p:anim>
                                    <p:anim calcmode="lin" valueType="num">
                                      <p:cBhvr additive="base">
                                        <p:cTn id="25"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0-#ppt_w/2"/>
                                          </p:val>
                                        </p:tav>
                                        <p:tav tm="100000">
                                          <p:val>
                                            <p:strVal val="#ppt_x"/>
                                          </p:val>
                                        </p:tav>
                                      </p:tavLst>
                                    </p:anim>
                                    <p:anim calcmode="lin" valueType="num">
                                      <p:cBhvr additive="base">
                                        <p:cTn id="31"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1+#ppt_w/2"/>
                                          </p:val>
                                        </p:tav>
                                        <p:tav tm="100000">
                                          <p:val>
                                            <p:strVal val="#ppt_x"/>
                                          </p:val>
                                        </p:tav>
                                      </p:tavLst>
                                    </p:anim>
                                    <p:anim calcmode="lin" valueType="num">
                                      <p:cBhvr additive="base">
                                        <p:cTn id="37"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10" grpId="0"/>
      <p:bldP spid="11"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下矢印 2"/>
          <p:cNvSpPr/>
          <p:nvPr/>
        </p:nvSpPr>
        <p:spPr>
          <a:xfrm>
            <a:off x="1691680" y="2132856"/>
            <a:ext cx="1224136" cy="1512168"/>
          </a:xfrm>
          <a:prstGeom prst="down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スライド番号プレースホルダ 5"/>
          <p:cNvSpPr>
            <a:spLocks noGrp="1"/>
          </p:cNvSpPr>
          <p:nvPr>
            <p:ph type="sldNum" sz="quarter" idx="12"/>
          </p:nvPr>
        </p:nvSpPr>
        <p:spPr/>
        <p:txBody>
          <a:bodyPr/>
          <a:lstStyle/>
          <a:p>
            <a:fld id="{818BF7D5-19D6-4E1A-89AD-733AF297C7BC}" type="slidenum">
              <a:rPr kumimoji="1" lang="ja-JP" altLang="en-US" smtClean="0"/>
              <a:pPr/>
              <a:t>4</a:t>
            </a:fld>
            <a:endParaRPr kumimoji="1" lang="ja-JP"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361184" y="1143000"/>
            <a:ext cx="2057400" cy="1524000"/>
          </a:xfrm>
          <a:prstGeom prst="rect">
            <a:avLst/>
          </a:prstGeom>
          <a:solidFill>
            <a:srgbClr val="11C6DF">
              <a:alpha val="33000"/>
            </a:srgbClr>
          </a:solidFill>
          <a:ln w="9525">
            <a:solidFill>
              <a:schemeClr val="tx1"/>
            </a:solidFill>
            <a:miter lim="800000"/>
            <a:headEnd/>
            <a:tailEnd/>
          </a:ln>
          <a:effectLst>
            <a:outerShdw dist="107763" dir="2700000" algn="ctr" rotWithShape="0">
              <a:schemeClr val="bg2"/>
            </a:outerShdw>
          </a:effectLst>
        </p:spPr>
        <p:txBody>
          <a:bodyPr wrap="none" anchor="ctr"/>
          <a:lstStyle/>
          <a:p>
            <a:endParaRPr lang="ja-JP" altLang="en-US"/>
          </a:p>
        </p:txBody>
      </p:sp>
      <p:sp>
        <p:nvSpPr>
          <p:cNvPr id="3" name="Rectangle 3"/>
          <p:cNvSpPr>
            <a:spLocks noChangeArrowheads="1"/>
          </p:cNvSpPr>
          <p:nvPr/>
        </p:nvSpPr>
        <p:spPr bwMode="auto">
          <a:xfrm>
            <a:off x="3361184" y="3581400"/>
            <a:ext cx="2057400" cy="1524000"/>
          </a:xfrm>
          <a:prstGeom prst="rect">
            <a:avLst/>
          </a:prstGeom>
          <a:solidFill>
            <a:srgbClr val="00B0F0">
              <a:alpha val="46000"/>
            </a:srgbClr>
          </a:solidFill>
          <a:ln w="9525">
            <a:solidFill>
              <a:schemeClr val="tx1"/>
            </a:solidFill>
            <a:miter lim="800000"/>
            <a:headEnd/>
            <a:tailEnd/>
          </a:ln>
          <a:effectLst>
            <a:outerShdw dist="107763" dir="2700000" algn="ctr" rotWithShape="0">
              <a:schemeClr val="bg2"/>
            </a:outerShdw>
          </a:effectLst>
        </p:spPr>
        <p:txBody>
          <a:bodyPr wrap="none" anchor="ctr"/>
          <a:lstStyle/>
          <a:p>
            <a:endParaRPr lang="ja-JP" altLang="en-US"/>
          </a:p>
        </p:txBody>
      </p:sp>
      <p:sp>
        <p:nvSpPr>
          <p:cNvPr id="4" name="Rectangle 4"/>
          <p:cNvSpPr>
            <a:spLocks noChangeArrowheads="1"/>
          </p:cNvSpPr>
          <p:nvPr/>
        </p:nvSpPr>
        <p:spPr bwMode="auto">
          <a:xfrm>
            <a:off x="922784" y="3581400"/>
            <a:ext cx="2057400" cy="1524000"/>
          </a:xfrm>
          <a:prstGeom prst="rect">
            <a:avLst/>
          </a:prstGeom>
          <a:solidFill>
            <a:srgbClr val="00B0F0">
              <a:alpha val="46000"/>
            </a:srgbClr>
          </a:solidFill>
          <a:ln w="9525">
            <a:solidFill>
              <a:schemeClr val="tx1"/>
            </a:solidFill>
            <a:miter lim="800000"/>
            <a:headEnd/>
            <a:tailEnd/>
          </a:ln>
          <a:effectLst>
            <a:outerShdw dist="107763" dir="2700000" algn="ctr" rotWithShape="0">
              <a:schemeClr val="bg2"/>
            </a:outerShdw>
          </a:effectLst>
        </p:spPr>
        <p:txBody>
          <a:bodyPr wrap="none" anchor="ctr"/>
          <a:lstStyle/>
          <a:p>
            <a:endParaRPr lang="ja-JP" altLang="en-US"/>
          </a:p>
        </p:txBody>
      </p:sp>
      <p:sp>
        <p:nvSpPr>
          <p:cNvPr id="5" name="Rectangle 5"/>
          <p:cNvSpPr>
            <a:spLocks noChangeArrowheads="1"/>
          </p:cNvSpPr>
          <p:nvPr/>
        </p:nvSpPr>
        <p:spPr bwMode="auto">
          <a:xfrm>
            <a:off x="5799584" y="3581400"/>
            <a:ext cx="2057400" cy="1524000"/>
          </a:xfrm>
          <a:prstGeom prst="rect">
            <a:avLst/>
          </a:prstGeom>
          <a:solidFill>
            <a:srgbClr val="00B0F0">
              <a:alpha val="46000"/>
            </a:srgbClr>
          </a:solidFill>
          <a:ln w="9525">
            <a:solidFill>
              <a:schemeClr val="tx1"/>
            </a:solidFill>
            <a:miter lim="800000"/>
            <a:headEnd/>
            <a:tailEnd/>
          </a:ln>
          <a:effectLst>
            <a:outerShdw dist="107763" dir="2700000" algn="ctr" rotWithShape="0">
              <a:schemeClr val="bg2"/>
            </a:outerShdw>
          </a:effectLst>
        </p:spPr>
        <p:txBody>
          <a:bodyPr wrap="none" anchor="ctr"/>
          <a:lstStyle/>
          <a:p>
            <a:endParaRPr lang="ja-JP" altLang="en-US"/>
          </a:p>
        </p:txBody>
      </p:sp>
      <p:cxnSp>
        <p:nvCxnSpPr>
          <p:cNvPr id="6" name="AutoShape 6"/>
          <p:cNvCxnSpPr>
            <a:cxnSpLocks noChangeShapeType="1"/>
            <a:stCxn id="4" idx="0"/>
            <a:endCxn id="2" idx="2"/>
          </p:cNvCxnSpPr>
          <p:nvPr/>
        </p:nvCxnSpPr>
        <p:spPr bwMode="auto">
          <a:xfrm rot="16200000">
            <a:off x="2713484" y="1905000"/>
            <a:ext cx="914400" cy="2438400"/>
          </a:xfrm>
          <a:prstGeom prst="bentConnector3">
            <a:avLst>
              <a:gd name="adj1" fmla="val 50000"/>
            </a:avLst>
          </a:prstGeom>
          <a:noFill/>
          <a:ln w="9525">
            <a:solidFill>
              <a:schemeClr val="tx1"/>
            </a:solidFill>
            <a:miter lim="800000"/>
            <a:headEnd/>
            <a:tailEnd/>
          </a:ln>
          <a:effectLst/>
        </p:spPr>
      </p:cxnSp>
      <p:cxnSp>
        <p:nvCxnSpPr>
          <p:cNvPr id="7" name="AutoShape 7"/>
          <p:cNvCxnSpPr>
            <a:cxnSpLocks noChangeShapeType="1"/>
            <a:stCxn id="3" idx="0"/>
            <a:endCxn id="2" idx="2"/>
          </p:cNvCxnSpPr>
          <p:nvPr/>
        </p:nvCxnSpPr>
        <p:spPr bwMode="auto">
          <a:xfrm rot="16200000">
            <a:off x="3932684" y="3124200"/>
            <a:ext cx="914400" cy="0"/>
          </a:xfrm>
          <a:prstGeom prst="straightConnector1">
            <a:avLst/>
          </a:prstGeom>
          <a:noFill/>
          <a:ln w="9525">
            <a:solidFill>
              <a:schemeClr val="tx1"/>
            </a:solidFill>
            <a:round/>
            <a:headEnd/>
            <a:tailEnd/>
          </a:ln>
          <a:effectLst/>
        </p:spPr>
      </p:cxnSp>
      <p:cxnSp>
        <p:nvCxnSpPr>
          <p:cNvPr id="8" name="AutoShape 8"/>
          <p:cNvCxnSpPr>
            <a:cxnSpLocks noChangeShapeType="1"/>
            <a:stCxn id="2" idx="2"/>
            <a:endCxn id="5" idx="0"/>
          </p:cNvCxnSpPr>
          <p:nvPr/>
        </p:nvCxnSpPr>
        <p:spPr bwMode="auto">
          <a:xfrm rot="16200000" flipH="1">
            <a:off x="5151884" y="1905000"/>
            <a:ext cx="914400" cy="2438400"/>
          </a:xfrm>
          <a:prstGeom prst="bentConnector3">
            <a:avLst>
              <a:gd name="adj1" fmla="val 50000"/>
            </a:avLst>
          </a:prstGeom>
          <a:noFill/>
          <a:ln w="9525">
            <a:solidFill>
              <a:schemeClr val="tx1"/>
            </a:solidFill>
            <a:miter lim="800000"/>
            <a:headEnd/>
            <a:tailEnd/>
          </a:ln>
          <a:effectLst/>
        </p:spPr>
      </p:cxnSp>
      <p:sp>
        <p:nvSpPr>
          <p:cNvPr id="9" name="テキスト ボックス 8"/>
          <p:cNvSpPr txBox="1"/>
          <p:nvPr/>
        </p:nvSpPr>
        <p:spPr>
          <a:xfrm>
            <a:off x="3779912" y="1628800"/>
            <a:ext cx="1368152" cy="461665"/>
          </a:xfrm>
          <a:prstGeom prst="rect">
            <a:avLst/>
          </a:prstGeom>
          <a:noFill/>
        </p:spPr>
        <p:txBody>
          <a:bodyPr wrap="square" rtlCol="0">
            <a:spAutoFit/>
          </a:bodyPr>
          <a:lstStyle/>
          <a:p>
            <a:r>
              <a:rPr kumimoji="1" lang="ja-JP" altLang="en-US" sz="2400" dirty="0" smtClean="0">
                <a:solidFill>
                  <a:srgbClr val="0000FF"/>
                </a:solidFill>
              </a:rPr>
              <a:t>親 会 社</a:t>
            </a:r>
            <a:endParaRPr kumimoji="1" lang="ja-JP" altLang="en-US" sz="2400" dirty="0">
              <a:solidFill>
                <a:srgbClr val="0000FF"/>
              </a:solidFill>
            </a:endParaRPr>
          </a:p>
        </p:txBody>
      </p:sp>
      <p:sp>
        <p:nvSpPr>
          <p:cNvPr id="10" name="テキスト ボックス 9"/>
          <p:cNvSpPr txBox="1"/>
          <p:nvPr/>
        </p:nvSpPr>
        <p:spPr>
          <a:xfrm>
            <a:off x="1259632" y="4149080"/>
            <a:ext cx="1440160" cy="461665"/>
          </a:xfrm>
          <a:prstGeom prst="rect">
            <a:avLst/>
          </a:prstGeom>
          <a:noFill/>
        </p:spPr>
        <p:txBody>
          <a:bodyPr wrap="square" rtlCol="0">
            <a:spAutoFit/>
          </a:bodyPr>
          <a:lstStyle/>
          <a:p>
            <a:r>
              <a:rPr lang="ja-JP" altLang="en-US" sz="2400" dirty="0" smtClean="0">
                <a:solidFill>
                  <a:srgbClr val="002060"/>
                </a:solidFill>
              </a:rPr>
              <a:t>子会社１</a:t>
            </a:r>
            <a:endParaRPr kumimoji="1" lang="ja-JP" altLang="en-US" sz="2400" dirty="0">
              <a:solidFill>
                <a:srgbClr val="002060"/>
              </a:solidFill>
            </a:endParaRPr>
          </a:p>
        </p:txBody>
      </p:sp>
      <p:sp>
        <p:nvSpPr>
          <p:cNvPr id="11" name="テキスト ボックス 10"/>
          <p:cNvSpPr txBox="1"/>
          <p:nvPr/>
        </p:nvSpPr>
        <p:spPr>
          <a:xfrm>
            <a:off x="3707904" y="4149080"/>
            <a:ext cx="1440160" cy="461665"/>
          </a:xfrm>
          <a:prstGeom prst="rect">
            <a:avLst/>
          </a:prstGeom>
          <a:noFill/>
        </p:spPr>
        <p:txBody>
          <a:bodyPr wrap="square" rtlCol="0">
            <a:spAutoFit/>
          </a:bodyPr>
          <a:lstStyle/>
          <a:p>
            <a:r>
              <a:rPr lang="ja-JP" altLang="en-US" sz="2400" dirty="0" smtClean="0">
                <a:solidFill>
                  <a:srgbClr val="002060"/>
                </a:solidFill>
              </a:rPr>
              <a:t>子会社２</a:t>
            </a:r>
            <a:endParaRPr kumimoji="1" lang="ja-JP" altLang="en-US" sz="2400" dirty="0">
              <a:solidFill>
                <a:srgbClr val="002060"/>
              </a:solidFill>
            </a:endParaRPr>
          </a:p>
        </p:txBody>
      </p:sp>
      <p:sp>
        <p:nvSpPr>
          <p:cNvPr id="12" name="テキスト ボックス 11"/>
          <p:cNvSpPr txBox="1"/>
          <p:nvPr/>
        </p:nvSpPr>
        <p:spPr>
          <a:xfrm>
            <a:off x="6156176" y="4149080"/>
            <a:ext cx="1440160" cy="461665"/>
          </a:xfrm>
          <a:prstGeom prst="rect">
            <a:avLst/>
          </a:prstGeom>
          <a:noFill/>
        </p:spPr>
        <p:txBody>
          <a:bodyPr wrap="square" rtlCol="0">
            <a:spAutoFit/>
          </a:bodyPr>
          <a:lstStyle/>
          <a:p>
            <a:r>
              <a:rPr lang="ja-JP" altLang="en-US" sz="2400" dirty="0" smtClean="0">
                <a:solidFill>
                  <a:srgbClr val="002060"/>
                </a:solidFill>
              </a:rPr>
              <a:t>子会社３</a:t>
            </a:r>
            <a:endParaRPr kumimoji="1" lang="ja-JP" altLang="en-US" sz="2400" dirty="0">
              <a:solidFill>
                <a:srgbClr val="002060"/>
              </a:solidFill>
            </a:endParaRPr>
          </a:p>
        </p:txBody>
      </p:sp>
      <p:sp>
        <p:nvSpPr>
          <p:cNvPr id="14" name="円/楕円 13"/>
          <p:cNvSpPr/>
          <p:nvPr/>
        </p:nvSpPr>
        <p:spPr>
          <a:xfrm>
            <a:off x="2915816" y="908720"/>
            <a:ext cx="2880320" cy="1944216"/>
          </a:xfrm>
          <a:prstGeom prst="ellipse">
            <a:avLst/>
          </a:prstGeom>
          <a:solidFill>
            <a:srgbClr val="FF0000">
              <a:alpha val="16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円/楕円 14"/>
          <p:cNvSpPr/>
          <p:nvPr/>
        </p:nvSpPr>
        <p:spPr>
          <a:xfrm>
            <a:off x="467544" y="3356992"/>
            <a:ext cx="2880320" cy="1944216"/>
          </a:xfrm>
          <a:prstGeom prst="ellipse">
            <a:avLst/>
          </a:prstGeom>
          <a:solidFill>
            <a:srgbClr val="FF0000">
              <a:alpha val="16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円/楕円 15"/>
          <p:cNvSpPr/>
          <p:nvPr/>
        </p:nvSpPr>
        <p:spPr>
          <a:xfrm>
            <a:off x="2996208" y="3356992"/>
            <a:ext cx="2880320" cy="1944216"/>
          </a:xfrm>
          <a:prstGeom prst="ellipse">
            <a:avLst/>
          </a:prstGeom>
          <a:solidFill>
            <a:srgbClr val="FF0000">
              <a:alpha val="16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円/楕円 16"/>
          <p:cNvSpPr/>
          <p:nvPr/>
        </p:nvSpPr>
        <p:spPr>
          <a:xfrm>
            <a:off x="5436096" y="3356992"/>
            <a:ext cx="2880320" cy="1944216"/>
          </a:xfrm>
          <a:prstGeom prst="ellipse">
            <a:avLst/>
          </a:prstGeom>
          <a:solidFill>
            <a:srgbClr val="FF0000">
              <a:alpha val="16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18" name="テキスト ボックス 17"/>
          <p:cNvSpPr txBox="1"/>
          <p:nvPr/>
        </p:nvSpPr>
        <p:spPr>
          <a:xfrm>
            <a:off x="5868144" y="404664"/>
            <a:ext cx="2088232" cy="461665"/>
          </a:xfrm>
          <a:prstGeom prst="rect">
            <a:avLst/>
          </a:prstGeom>
          <a:noFill/>
          <a:ln w="15875">
            <a:solidFill>
              <a:schemeClr val="tx1"/>
            </a:solidFill>
          </a:ln>
        </p:spPr>
        <p:txBody>
          <a:bodyPr wrap="square" rtlCol="0">
            <a:spAutoFit/>
          </a:bodyPr>
          <a:lstStyle/>
          <a:p>
            <a:r>
              <a:rPr kumimoji="1" lang="ja-JP" altLang="en-US" sz="2400" dirty="0" smtClean="0">
                <a:solidFill>
                  <a:srgbClr val="2006BA"/>
                </a:solidFill>
              </a:rPr>
              <a:t>個別財務諸表</a:t>
            </a:r>
            <a:endParaRPr kumimoji="1" lang="ja-JP" altLang="en-US" sz="2400" dirty="0">
              <a:solidFill>
                <a:srgbClr val="2006BA"/>
              </a:solidFill>
            </a:endParaRPr>
          </a:p>
        </p:txBody>
      </p:sp>
      <p:sp>
        <p:nvSpPr>
          <p:cNvPr id="19" name="テキスト ボックス 18"/>
          <p:cNvSpPr txBox="1"/>
          <p:nvPr/>
        </p:nvSpPr>
        <p:spPr>
          <a:xfrm>
            <a:off x="6012160" y="980728"/>
            <a:ext cx="3240360" cy="369332"/>
          </a:xfrm>
          <a:prstGeom prst="rect">
            <a:avLst/>
          </a:prstGeom>
          <a:noFill/>
        </p:spPr>
        <p:txBody>
          <a:bodyPr wrap="square" rtlCol="0">
            <a:spAutoFit/>
          </a:bodyPr>
          <a:lstStyle/>
          <a:p>
            <a:pPr>
              <a:buFont typeface="Arial" pitchFamily="34" charset="0"/>
              <a:buChar char="•"/>
            </a:pPr>
            <a:r>
              <a:rPr kumimoji="1" lang="en-US" altLang="ja-JP" dirty="0" smtClean="0"/>
              <a:t> </a:t>
            </a:r>
            <a:endParaRPr kumimoji="1" lang="ja-JP" altLang="en-US" dirty="0"/>
          </a:p>
        </p:txBody>
      </p:sp>
      <p:sp>
        <p:nvSpPr>
          <p:cNvPr id="20" name="円/楕円 19"/>
          <p:cNvSpPr/>
          <p:nvPr/>
        </p:nvSpPr>
        <p:spPr>
          <a:xfrm>
            <a:off x="251520" y="980728"/>
            <a:ext cx="7992888" cy="5040560"/>
          </a:xfrm>
          <a:prstGeom prst="ellipse">
            <a:avLst/>
          </a:prstGeom>
          <a:solidFill>
            <a:srgbClr val="00B0F0">
              <a:alpha val="16000"/>
            </a:srgbClr>
          </a:solidFill>
          <a:ln>
            <a:solidFill>
              <a:srgbClr val="00B0F0">
                <a:alpha val="9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179512" y="404664"/>
            <a:ext cx="2088232" cy="461665"/>
          </a:xfrm>
          <a:prstGeom prst="rect">
            <a:avLst/>
          </a:prstGeom>
          <a:noFill/>
          <a:ln w="15875">
            <a:solidFill>
              <a:schemeClr val="tx1"/>
            </a:solidFill>
          </a:ln>
        </p:spPr>
        <p:txBody>
          <a:bodyPr wrap="square" rtlCol="0">
            <a:spAutoFit/>
          </a:bodyPr>
          <a:lstStyle/>
          <a:p>
            <a:r>
              <a:rPr kumimoji="1" lang="ja-JP" altLang="en-US" sz="2400" dirty="0" smtClean="0">
                <a:solidFill>
                  <a:srgbClr val="2006BA"/>
                </a:solidFill>
              </a:rPr>
              <a:t>連結財務諸表</a:t>
            </a:r>
            <a:endParaRPr kumimoji="1" lang="ja-JP" altLang="en-US" sz="2400" dirty="0">
              <a:solidFill>
                <a:srgbClr val="2006BA"/>
              </a:solidFill>
            </a:endParaRPr>
          </a:p>
        </p:txBody>
      </p:sp>
      <p:sp>
        <p:nvSpPr>
          <p:cNvPr id="22" name="テキスト ボックス 21"/>
          <p:cNvSpPr txBox="1"/>
          <p:nvPr/>
        </p:nvSpPr>
        <p:spPr>
          <a:xfrm>
            <a:off x="251520" y="980729"/>
            <a:ext cx="3240360" cy="646331"/>
          </a:xfrm>
          <a:prstGeom prst="rect">
            <a:avLst/>
          </a:prstGeom>
          <a:noFill/>
        </p:spPr>
        <p:txBody>
          <a:bodyPr wrap="square" rtlCol="0">
            <a:spAutoFit/>
          </a:bodyPr>
          <a:lstStyle/>
          <a:p>
            <a:endParaRPr kumimoji="1" lang="en-US" altLang="ja-JP" dirty="0" smtClean="0"/>
          </a:p>
          <a:p>
            <a:pPr>
              <a:buFont typeface="Arial" pitchFamily="34" charset="0"/>
              <a:buChar char="•"/>
            </a:pPr>
            <a:endParaRPr kumimoji="1" lang="ja-JP" altLang="en-US" dirty="0"/>
          </a:p>
        </p:txBody>
      </p:sp>
      <p:sp>
        <p:nvSpPr>
          <p:cNvPr id="23" name="テキスト ボックス 22"/>
          <p:cNvSpPr txBox="1"/>
          <p:nvPr/>
        </p:nvSpPr>
        <p:spPr>
          <a:xfrm>
            <a:off x="251520" y="5805264"/>
            <a:ext cx="2520280" cy="461665"/>
          </a:xfrm>
          <a:prstGeom prst="rect">
            <a:avLst/>
          </a:prstGeom>
          <a:noFill/>
          <a:ln w="19050">
            <a:solidFill>
              <a:schemeClr val="tx1"/>
            </a:solidFill>
          </a:ln>
        </p:spPr>
        <p:txBody>
          <a:bodyPr wrap="square" rtlCol="0">
            <a:spAutoFit/>
          </a:bodyPr>
          <a:lstStyle/>
          <a:p>
            <a:r>
              <a:rPr kumimoji="1" lang="en-US" altLang="ja-JP" sz="2400" i="1" dirty="0" smtClean="0"/>
              <a:t>IFRS</a:t>
            </a:r>
            <a:r>
              <a:rPr kumimoji="1" lang="ja-JP" altLang="en-US" sz="2400" dirty="0" smtClean="0"/>
              <a:t>の財務諸表</a:t>
            </a:r>
            <a:endParaRPr kumimoji="1" lang="ja-JP" altLang="en-US" sz="2400" dirty="0"/>
          </a:p>
        </p:txBody>
      </p:sp>
      <p:sp>
        <p:nvSpPr>
          <p:cNvPr id="25" name="スライド番号プレースホルダ 24"/>
          <p:cNvSpPr>
            <a:spLocks noGrp="1"/>
          </p:cNvSpPr>
          <p:nvPr>
            <p:ph type="sldNum" sz="quarter" idx="12"/>
          </p:nvPr>
        </p:nvSpPr>
        <p:spPr/>
        <p:txBody>
          <a:bodyPr/>
          <a:lstStyle/>
          <a:p>
            <a:fld id="{818BF7D5-19D6-4E1A-89AD-733AF297C7BC}" type="slidenum">
              <a:rPr kumimoji="1" lang="ja-JP" altLang="en-US" smtClean="0"/>
              <a:pPr/>
              <a:t>5</a:t>
            </a:fld>
            <a:endParaRPr kumimoji="1" lang="ja-JP"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539552" y="1076543"/>
            <a:ext cx="8064896" cy="4392488"/>
          </a:xfrm>
          <a:prstGeom prst="rect">
            <a:avLst/>
          </a:prstGeom>
          <a:noFill/>
          <a:ln w="9525">
            <a:noFill/>
            <a:miter lim="800000"/>
            <a:headEnd/>
            <a:tailEnd/>
          </a:ln>
        </p:spPr>
      </p:pic>
      <p:sp>
        <p:nvSpPr>
          <p:cNvPr id="3" name="テキスト ボックス 2"/>
          <p:cNvSpPr txBox="1"/>
          <p:nvPr/>
        </p:nvSpPr>
        <p:spPr>
          <a:xfrm>
            <a:off x="467544" y="548680"/>
            <a:ext cx="3024336" cy="461665"/>
          </a:xfrm>
          <a:prstGeom prst="rect">
            <a:avLst/>
          </a:prstGeom>
          <a:noFill/>
          <a:ln w="19050">
            <a:solidFill>
              <a:schemeClr val="tx1"/>
            </a:solidFill>
          </a:ln>
        </p:spPr>
        <p:txBody>
          <a:bodyPr wrap="square" rtlCol="0">
            <a:spAutoFit/>
          </a:bodyPr>
          <a:lstStyle/>
          <a:p>
            <a:r>
              <a:rPr kumimoji="1" lang="en-US" altLang="ja-JP" sz="2400" i="1" dirty="0" smtClean="0"/>
              <a:t>IFRS</a:t>
            </a:r>
            <a:r>
              <a:rPr kumimoji="1" lang="ja-JP" altLang="en-US" sz="2400" dirty="0" smtClean="0"/>
              <a:t>財務諸表の特徴</a:t>
            </a:r>
            <a:endParaRPr kumimoji="1" lang="ja-JP" altLang="en-US" sz="2400" dirty="0"/>
          </a:p>
        </p:txBody>
      </p:sp>
      <p:sp>
        <p:nvSpPr>
          <p:cNvPr id="7" name="下矢印 6"/>
          <p:cNvSpPr/>
          <p:nvPr/>
        </p:nvSpPr>
        <p:spPr>
          <a:xfrm>
            <a:off x="899592" y="5541039"/>
            <a:ext cx="432048" cy="504056"/>
          </a:xfrm>
          <a:prstGeom prst="downArrow">
            <a:avLst/>
          </a:prstGeom>
          <a:solidFill>
            <a:srgbClr val="F8262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683568" y="6117103"/>
            <a:ext cx="1080120" cy="430887"/>
          </a:xfrm>
          <a:prstGeom prst="rect">
            <a:avLst/>
          </a:prstGeom>
          <a:noFill/>
        </p:spPr>
        <p:txBody>
          <a:bodyPr wrap="square" rtlCol="0">
            <a:spAutoFit/>
          </a:bodyPr>
          <a:lstStyle/>
          <a:p>
            <a:r>
              <a:rPr kumimoji="1" lang="ja-JP" altLang="en-US" sz="2200" dirty="0" smtClean="0">
                <a:solidFill>
                  <a:srgbClr val="FF0000"/>
                </a:solidFill>
              </a:rPr>
              <a:t>注目！</a:t>
            </a:r>
            <a:endParaRPr kumimoji="1" lang="ja-JP" altLang="en-US" sz="2200" dirty="0">
              <a:solidFill>
                <a:srgbClr val="FF0000"/>
              </a:solidFill>
            </a:endParaRPr>
          </a:p>
        </p:txBody>
      </p:sp>
      <p:sp>
        <p:nvSpPr>
          <p:cNvPr id="12" name="テキスト ボックス 11"/>
          <p:cNvSpPr txBox="1"/>
          <p:nvPr/>
        </p:nvSpPr>
        <p:spPr>
          <a:xfrm>
            <a:off x="107504" y="0"/>
            <a:ext cx="2808312" cy="584775"/>
          </a:xfrm>
          <a:prstGeom prst="rect">
            <a:avLst/>
          </a:prstGeom>
          <a:noFill/>
        </p:spPr>
        <p:txBody>
          <a:bodyPr wrap="square" rtlCol="0">
            <a:spAutoFit/>
          </a:bodyPr>
          <a:lstStyle/>
          <a:p>
            <a:r>
              <a:rPr lang="ja-JP" altLang="en-US" sz="3200" dirty="0" smtClean="0"/>
              <a:t>＜参　考＞</a:t>
            </a:r>
            <a:endParaRPr kumimoji="1" lang="ja-JP" altLang="en-US" sz="3200" dirty="0"/>
          </a:p>
        </p:txBody>
      </p:sp>
      <p:sp>
        <p:nvSpPr>
          <p:cNvPr id="10" name="スライド番号プレースホルダ 9"/>
          <p:cNvSpPr>
            <a:spLocks noGrp="1"/>
          </p:cNvSpPr>
          <p:nvPr>
            <p:ph type="sldNum" sz="quarter" idx="12"/>
          </p:nvPr>
        </p:nvSpPr>
        <p:spPr/>
        <p:txBody>
          <a:bodyPr/>
          <a:lstStyle/>
          <a:p>
            <a:fld id="{818BF7D5-19D6-4E1A-89AD-733AF297C7BC}" type="slidenum">
              <a:rPr kumimoji="1" lang="ja-JP" altLang="en-US" smtClean="0"/>
              <a:pPr/>
              <a:t>6</a:t>
            </a:fld>
            <a:endParaRPr kumimoji="1" lang="ja-JP"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スライド番号プレースホルダ 3"/>
          <p:cNvSpPr>
            <a:spLocks noGrp="1"/>
          </p:cNvSpPr>
          <p:nvPr>
            <p:ph type="sldNum" sz="quarter" idx="12"/>
          </p:nvPr>
        </p:nvSpPr>
        <p:spPr/>
        <p:txBody>
          <a:bodyPr/>
          <a:lstStyle/>
          <a:p>
            <a:fld id="{35B56761-91AF-40F1-B7FB-3E4C52A31077}" type="slidenum">
              <a:rPr lang="en-US" altLang="ja-JP"/>
              <a:pPr/>
              <a:t>7</a:t>
            </a:fld>
            <a:endParaRPr lang="en-US" altLang="ja-JP"/>
          </a:p>
        </p:txBody>
      </p:sp>
      <p:pic>
        <p:nvPicPr>
          <p:cNvPr id="10245" name="Picture 5" descr="img002"/>
          <p:cNvPicPr>
            <a:picLocks noChangeAspect="1" noChangeArrowheads="1"/>
          </p:cNvPicPr>
          <p:nvPr/>
        </p:nvPicPr>
        <p:blipFill>
          <a:blip r:embed="rId2" cstate="print"/>
          <a:srcRect/>
          <a:stretch>
            <a:fillRect/>
          </a:stretch>
        </p:blipFill>
        <p:spPr bwMode="auto">
          <a:xfrm>
            <a:off x="179388" y="188913"/>
            <a:ext cx="8785225" cy="63357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diamond(in)">
                                      <p:cBhvr>
                                        <p:cTn id="7" dur="10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スライド番号プレースホルダ 3"/>
          <p:cNvSpPr>
            <a:spLocks noGrp="1"/>
          </p:cNvSpPr>
          <p:nvPr>
            <p:ph type="sldNum" sz="quarter" idx="12"/>
          </p:nvPr>
        </p:nvSpPr>
        <p:spPr/>
        <p:txBody>
          <a:bodyPr/>
          <a:lstStyle/>
          <a:p>
            <a:fld id="{4707279B-911E-4C57-9DB7-9178261EA1DB}" type="slidenum">
              <a:rPr lang="en-US" altLang="ja-JP"/>
              <a:pPr/>
              <a:t>8</a:t>
            </a:fld>
            <a:endParaRPr lang="en-US" altLang="ja-JP"/>
          </a:p>
        </p:txBody>
      </p:sp>
      <p:sp>
        <p:nvSpPr>
          <p:cNvPr id="12310" name="Text Box 22"/>
          <p:cNvSpPr txBox="1">
            <a:spLocks noChangeArrowheads="1"/>
          </p:cNvSpPr>
          <p:nvPr/>
        </p:nvSpPr>
        <p:spPr bwMode="auto">
          <a:xfrm>
            <a:off x="323850" y="188913"/>
            <a:ext cx="2735263" cy="549275"/>
          </a:xfrm>
          <a:prstGeom prst="rect">
            <a:avLst/>
          </a:prstGeom>
          <a:noFill/>
          <a:ln w="9525">
            <a:noFill/>
            <a:miter lim="800000"/>
            <a:headEnd/>
            <a:tailEnd/>
          </a:ln>
          <a:effectLst/>
        </p:spPr>
        <p:txBody>
          <a:bodyPr>
            <a:spAutoFit/>
          </a:bodyPr>
          <a:lstStyle/>
          <a:p>
            <a:pPr>
              <a:spcBef>
                <a:spcPct val="50000"/>
              </a:spcBef>
            </a:pPr>
            <a:r>
              <a:rPr lang="ja-JP" altLang="en-US" sz="3000" b="1" u="sng" dirty="0">
                <a:effectLst>
                  <a:outerShdw blurRad="38100" dist="38100" dir="2700000" algn="tl">
                    <a:srgbClr val="000000"/>
                  </a:outerShdw>
                </a:effectLst>
              </a:rPr>
              <a:t>連　結　</a:t>
            </a:r>
            <a:r>
              <a:rPr lang="ja-JP" altLang="en-US" sz="3000" b="1" u="sng" dirty="0" smtClean="0">
                <a:effectLst>
                  <a:outerShdw blurRad="38100" dist="38100" dir="2700000" algn="tl">
                    <a:srgbClr val="000000"/>
                  </a:outerShdw>
                </a:effectLst>
              </a:rPr>
              <a:t>会  計</a:t>
            </a:r>
            <a:endParaRPr lang="ja-JP" altLang="en-US" sz="3000" b="1" u="sng" dirty="0">
              <a:effectLst>
                <a:outerShdw blurRad="38100" dist="38100" dir="2700000" algn="tl">
                  <a:srgbClr val="000000"/>
                </a:outerShdw>
              </a:effectLst>
            </a:endParaRPr>
          </a:p>
        </p:txBody>
      </p:sp>
      <p:sp>
        <p:nvSpPr>
          <p:cNvPr id="12311" name="Oval 23"/>
          <p:cNvSpPr>
            <a:spLocks noChangeArrowheads="1"/>
          </p:cNvSpPr>
          <p:nvPr/>
        </p:nvSpPr>
        <p:spPr bwMode="auto">
          <a:xfrm>
            <a:off x="754063" y="2205038"/>
            <a:ext cx="1584325" cy="1439862"/>
          </a:xfrm>
          <a:prstGeom prst="ellipse">
            <a:avLst/>
          </a:prstGeom>
          <a:solidFill>
            <a:srgbClr val="FFFF99">
              <a:alpha val="59000"/>
            </a:srgbClr>
          </a:solidFill>
          <a:ln w="31750">
            <a:solidFill>
              <a:schemeClr val="tx1"/>
            </a:solidFill>
            <a:round/>
            <a:headEnd/>
            <a:tailEnd/>
          </a:ln>
          <a:effectLst/>
        </p:spPr>
        <p:txBody>
          <a:bodyPr wrap="none" anchor="ctr"/>
          <a:lstStyle/>
          <a:p>
            <a:endParaRPr lang="ja-JP" altLang="en-US"/>
          </a:p>
        </p:txBody>
      </p:sp>
      <p:sp>
        <p:nvSpPr>
          <p:cNvPr id="12312" name="Text Box 24"/>
          <p:cNvSpPr txBox="1">
            <a:spLocks noChangeArrowheads="1"/>
          </p:cNvSpPr>
          <p:nvPr/>
        </p:nvSpPr>
        <p:spPr bwMode="auto">
          <a:xfrm>
            <a:off x="1042988" y="2492375"/>
            <a:ext cx="1079500" cy="930275"/>
          </a:xfrm>
          <a:prstGeom prst="rect">
            <a:avLst/>
          </a:prstGeom>
          <a:noFill/>
          <a:ln w="9525">
            <a:noFill/>
            <a:miter lim="800000"/>
            <a:headEnd/>
            <a:tailEnd/>
          </a:ln>
          <a:effectLst/>
        </p:spPr>
        <p:txBody>
          <a:bodyPr>
            <a:spAutoFit/>
          </a:bodyPr>
          <a:lstStyle/>
          <a:p>
            <a:pPr>
              <a:spcBef>
                <a:spcPct val="50000"/>
              </a:spcBef>
            </a:pPr>
            <a:r>
              <a:rPr lang="ja-JP" altLang="en-US" sz="2200" b="1" dirty="0">
                <a:solidFill>
                  <a:srgbClr val="FF3300"/>
                </a:solidFill>
                <a:effectLst>
                  <a:outerShdw blurRad="38100" dist="38100" dir="2700000" algn="tl">
                    <a:srgbClr val="000000"/>
                  </a:outerShdw>
                </a:effectLst>
              </a:rPr>
              <a:t>親会社</a:t>
            </a:r>
          </a:p>
          <a:p>
            <a:pPr>
              <a:spcBef>
                <a:spcPct val="50000"/>
              </a:spcBef>
            </a:pPr>
            <a:r>
              <a:rPr lang="ja-JP" altLang="en-US" sz="2200" b="1" dirty="0">
                <a:solidFill>
                  <a:srgbClr val="FF3300"/>
                </a:solidFill>
                <a:effectLst>
                  <a:outerShdw blurRad="38100" dist="38100" dir="2700000" algn="tl">
                    <a:srgbClr val="000000"/>
                  </a:outerShdw>
                </a:effectLst>
              </a:rPr>
              <a:t> </a:t>
            </a:r>
            <a:r>
              <a:rPr lang="ja-JP" altLang="en-US" sz="2200" b="1" dirty="0" smtClean="0">
                <a:solidFill>
                  <a:srgbClr val="FF3300"/>
                </a:solidFill>
                <a:effectLst>
                  <a:outerShdw blurRad="38100" dist="38100" dir="2700000" algn="tl">
                    <a:srgbClr val="000000"/>
                  </a:outerShdw>
                </a:effectLst>
              </a:rPr>
              <a:t>Ｆ </a:t>
            </a:r>
            <a:r>
              <a:rPr lang="ja-JP" altLang="en-US" sz="2200" b="1" dirty="0">
                <a:solidFill>
                  <a:srgbClr val="FF3300"/>
                </a:solidFill>
                <a:effectLst>
                  <a:outerShdw blurRad="38100" dist="38100" dir="2700000" algn="tl">
                    <a:srgbClr val="000000"/>
                  </a:outerShdw>
                </a:effectLst>
              </a:rPr>
              <a:t>Ｓ</a:t>
            </a:r>
          </a:p>
        </p:txBody>
      </p:sp>
      <p:sp>
        <p:nvSpPr>
          <p:cNvPr id="12313" name="Oval 25"/>
          <p:cNvSpPr>
            <a:spLocks noChangeArrowheads="1"/>
          </p:cNvSpPr>
          <p:nvPr/>
        </p:nvSpPr>
        <p:spPr bwMode="auto">
          <a:xfrm>
            <a:off x="3994150" y="2205038"/>
            <a:ext cx="1584325" cy="1439862"/>
          </a:xfrm>
          <a:prstGeom prst="ellipse">
            <a:avLst/>
          </a:prstGeom>
          <a:solidFill>
            <a:srgbClr val="FFFF99">
              <a:alpha val="59000"/>
            </a:srgbClr>
          </a:solidFill>
          <a:ln w="31750">
            <a:solidFill>
              <a:schemeClr val="tx1"/>
            </a:solidFill>
            <a:round/>
            <a:headEnd/>
            <a:tailEnd/>
          </a:ln>
          <a:effectLst/>
        </p:spPr>
        <p:txBody>
          <a:bodyPr wrap="none" anchor="ctr"/>
          <a:lstStyle/>
          <a:p>
            <a:endParaRPr lang="ja-JP" altLang="en-US"/>
          </a:p>
        </p:txBody>
      </p:sp>
      <p:sp>
        <p:nvSpPr>
          <p:cNvPr id="12316" name="Oval 28"/>
          <p:cNvSpPr>
            <a:spLocks noChangeArrowheads="1"/>
          </p:cNvSpPr>
          <p:nvPr/>
        </p:nvSpPr>
        <p:spPr bwMode="auto">
          <a:xfrm>
            <a:off x="7378700" y="2205038"/>
            <a:ext cx="1584325" cy="1439862"/>
          </a:xfrm>
          <a:prstGeom prst="ellipse">
            <a:avLst/>
          </a:prstGeom>
          <a:solidFill>
            <a:srgbClr val="FFFF99">
              <a:alpha val="59000"/>
            </a:srgbClr>
          </a:solidFill>
          <a:ln w="31750">
            <a:solidFill>
              <a:schemeClr val="tx1"/>
            </a:solidFill>
            <a:round/>
            <a:headEnd/>
            <a:tailEnd/>
          </a:ln>
          <a:effectLst/>
        </p:spPr>
        <p:txBody>
          <a:bodyPr wrap="none" anchor="ctr"/>
          <a:lstStyle/>
          <a:p>
            <a:endParaRPr lang="ja-JP" altLang="en-US"/>
          </a:p>
        </p:txBody>
      </p:sp>
      <p:sp>
        <p:nvSpPr>
          <p:cNvPr id="12317" name="Text Box 29"/>
          <p:cNvSpPr txBox="1">
            <a:spLocks noChangeArrowheads="1"/>
          </p:cNvSpPr>
          <p:nvPr/>
        </p:nvSpPr>
        <p:spPr bwMode="auto">
          <a:xfrm>
            <a:off x="7740352" y="2420888"/>
            <a:ext cx="864815" cy="938719"/>
          </a:xfrm>
          <a:prstGeom prst="rect">
            <a:avLst/>
          </a:prstGeom>
          <a:noFill/>
          <a:ln w="9525">
            <a:noFill/>
            <a:miter lim="800000"/>
            <a:headEnd/>
            <a:tailEnd/>
          </a:ln>
          <a:effectLst/>
        </p:spPr>
        <p:txBody>
          <a:bodyPr wrap="square">
            <a:spAutoFit/>
          </a:bodyPr>
          <a:lstStyle/>
          <a:p>
            <a:pPr>
              <a:spcBef>
                <a:spcPct val="50000"/>
              </a:spcBef>
            </a:pPr>
            <a:r>
              <a:rPr lang="ja-JP" altLang="en-US" sz="2200" b="1" dirty="0" smtClean="0">
                <a:solidFill>
                  <a:srgbClr val="FF3300"/>
                </a:solidFill>
                <a:effectLst>
                  <a:outerShdw blurRad="38100" dist="38100" dir="2700000" algn="tl">
                    <a:srgbClr val="000000"/>
                  </a:outerShdw>
                </a:effectLst>
              </a:rPr>
              <a:t>連 結</a:t>
            </a:r>
            <a:endParaRPr lang="ja-JP" altLang="en-US" sz="2200" b="1" dirty="0">
              <a:solidFill>
                <a:srgbClr val="FF3300"/>
              </a:solidFill>
              <a:effectLst>
                <a:outerShdw blurRad="38100" dist="38100" dir="2700000" algn="tl">
                  <a:srgbClr val="000000"/>
                </a:outerShdw>
              </a:effectLst>
            </a:endParaRPr>
          </a:p>
          <a:p>
            <a:pPr>
              <a:spcBef>
                <a:spcPct val="50000"/>
              </a:spcBef>
            </a:pPr>
            <a:r>
              <a:rPr lang="ja-JP" altLang="en-US" sz="2200" b="1" dirty="0" smtClean="0">
                <a:solidFill>
                  <a:srgbClr val="FF3300"/>
                </a:solidFill>
                <a:effectLst>
                  <a:outerShdw blurRad="38100" dist="38100" dir="2700000" algn="tl">
                    <a:srgbClr val="000000"/>
                  </a:outerShdw>
                </a:effectLst>
              </a:rPr>
              <a:t>Ｆ </a:t>
            </a:r>
            <a:r>
              <a:rPr lang="ja-JP" altLang="en-US" sz="2200" b="1" dirty="0">
                <a:solidFill>
                  <a:srgbClr val="FF3300"/>
                </a:solidFill>
                <a:effectLst>
                  <a:outerShdw blurRad="38100" dist="38100" dir="2700000" algn="tl">
                    <a:srgbClr val="000000"/>
                  </a:outerShdw>
                </a:effectLst>
              </a:rPr>
              <a:t>Ｓ</a:t>
            </a:r>
          </a:p>
        </p:txBody>
      </p:sp>
      <p:sp>
        <p:nvSpPr>
          <p:cNvPr id="12318" name="Text Box 30"/>
          <p:cNvSpPr txBox="1">
            <a:spLocks noChangeArrowheads="1"/>
          </p:cNvSpPr>
          <p:nvPr/>
        </p:nvSpPr>
        <p:spPr bwMode="auto">
          <a:xfrm>
            <a:off x="4211638" y="2492375"/>
            <a:ext cx="1079500" cy="930275"/>
          </a:xfrm>
          <a:prstGeom prst="rect">
            <a:avLst/>
          </a:prstGeom>
          <a:noFill/>
          <a:ln w="9525">
            <a:noFill/>
            <a:miter lim="800000"/>
            <a:headEnd/>
            <a:tailEnd/>
          </a:ln>
          <a:effectLst/>
        </p:spPr>
        <p:txBody>
          <a:bodyPr>
            <a:spAutoFit/>
          </a:bodyPr>
          <a:lstStyle/>
          <a:p>
            <a:pPr>
              <a:spcBef>
                <a:spcPct val="50000"/>
              </a:spcBef>
            </a:pPr>
            <a:r>
              <a:rPr lang="ja-JP" altLang="en-US" sz="2200" b="1" dirty="0">
                <a:solidFill>
                  <a:srgbClr val="FF3300"/>
                </a:solidFill>
                <a:effectLst>
                  <a:outerShdw blurRad="38100" dist="38100" dir="2700000" algn="tl">
                    <a:srgbClr val="000000"/>
                  </a:outerShdw>
                </a:effectLst>
              </a:rPr>
              <a:t>子会社</a:t>
            </a:r>
          </a:p>
          <a:p>
            <a:pPr>
              <a:spcBef>
                <a:spcPct val="50000"/>
              </a:spcBef>
            </a:pPr>
            <a:r>
              <a:rPr lang="ja-JP" altLang="en-US" sz="2200" b="1" dirty="0">
                <a:solidFill>
                  <a:srgbClr val="FF3300"/>
                </a:solidFill>
                <a:effectLst>
                  <a:outerShdw blurRad="38100" dist="38100" dir="2700000" algn="tl">
                    <a:srgbClr val="000000"/>
                  </a:outerShdw>
                </a:effectLst>
              </a:rPr>
              <a:t> </a:t>
            </a:r>
            <a:r>
              <a:rPr lang="ja-JP" altLang="en-US" sz="2200" b="1" dirty="0" smtClean="0">
                <a:solidFill>
                  <a:srgbClr val="FF3300"/>
                </a:solidFill>
                <a:effectLst>
                  <a:outerShdw blurRad="38100" dist="38100" dir="2700000" algn="tl">
                    <a:srgbClr val="000000"/>
                  </a:outerShdw>
                </a:effectLst>
              </a:rPr>
              <a:t>Ｆ Ｓ</a:t>
            </a:r>
            <a:endParaRPr lang="ja-JP" altLang="en-US" sz="2200" b="1" dirty="0">
              <a:solidFill>
                <a:srgbClr val="FF3300"/>
              </a:solidFill>
              <a:effectLst>
                <a:outerShdw blurRad="38100" dist="38100" dir="2700000" algn="tl">
                  <a:srgbClr val="000000"/>
                </a:outerShdw>
              </a:effectLst>
            </a:endParaRPr>
          </a:p>
        </p:txBody>
      </p:sp>
      <p:sp>
        <p:nvSpPr>
          <p:cNvPr id="12319" name="Text Box 31"/>
          <p:cNvSpPr txBox="1">
            <a:spLocks noChangeArrowheads="1"/>
          </p:cNvSpPr>
          <p:nvPr/>
        </p:nvSpPr>
        <p:spPr bwMode="auto">
          <a:xfrm>
            <a:off x="682625" y="979488"/>
            <a:ext cx="1152525" cy="379412"/>
          </a:xfrm>
          <a:prstGeom prst="rect">
            <a:avLst/>
          </a:prstGeom>
          <a:noFill/>
          <a:ln w="12700">
            <a:solidFill>
              <a:schemeClr val="tx1"/>
            </a:solidFill>
            <a:miter lim="800000"/>
            <a:headEnd/>
            <a:tailEnd/>
          </a:ln>
          <a:effectLst/>
        </p:spPr>
        <p:txBody>
          <a:bodyPr>
            <a:spAutoFit/>
          </a:bodyPr>
          <a:lstStyle/>
          <a:p>
            <a:pPr>
              <a:spcBef>
                <a:spcPct val="50000"/>
              </a:spcBef>
            </a:pPr>
            <a:r>
              <a:rPr lang="ja-JP" altLang="en-US" b="1">
                <a:effectLst>
                  <a:outerShdw blurRad="38100" dist="38100" dir="2700000" algn="tl">
                    <a:srgbClr val="000000"/>
                  </a:outerShdw>
                </a:effectLst>
              </a:rPr>
              <a:t>外部企業</a:t>
            </a:r>
          </a:p>
        </p:txBody>
      </p:sp>
      <p:sp>
        <p:nvSpPr>
          <p:cNvPr id="12320" name="Text Box 32"/>
          <p:cNvSpPr txBox="1">
            <a:spLocks noChangeArrowheads="1"/>
          </p:cNvSpPr>
          <p:nvPr/>
        </p:nvSpPr>
        <p:spPr bwMode="auto">
          <a:xfrm>
            <a:off x="3348038" y="979488"/>
            <a:ext cx="1152525" cy="379412"/>
          </a:xfrm>
          <a:prstGeom prst="rect">
            <a:avLst/>
          </a:prstGeom>
          <a:noFill/>
          <a:ln w="12700">
            <a:solidFill>
              <a:schemeClr val="tx1"/>
            </a:solidFill>
            <a:miter lim="800000"/>
            <a:headEnd/>
            <a:tailEnd/>
          </a:ln>
          <a:effectLst/>
        </p:spPr>
        <p:txBody>
          <a:bodyPr>
            <a:spAutoFit/>
          </a:bodyPr>
          <a:lstStyle/>
          <a:p>
            <a:pPr>
              <a:spcBef>
                <a:spcPct val="50000"/>
              </a:spcBef>
            </a:pPr>
            <a:r>
              <a:rPr lang="ja-JP" altLang="en-US" b="1">
                <a:effectLst>
                  <a:outerShdw blurRad="38100" dist="38100" dir="2700000" algn="tl">
                    <a:srgbClr val="000000"/>
                  </a:outerShdw>
                </a:effectLst>
              </a:rPr>
              <a:t>外部企業</a:t>
            </a:r>
          </a:p>
        </p:txBody>
      </p:sp>
      <p:sp>
        <p:nvSpPr>
          <p:cNvPr id="12321" name="Text Box 33"/>
          <p:cNvSpPr txBox="1">
            <a:spLocks noChangeArrowheads="1"/>
          </p:cNvSpPr>
          <p:nvPr/>
        </p:nvSpPr>
        <p:spPr bwMode="auto">
          <a:xfrm>
            <a:off x="539750" y="4579938"/>
            <a:ext cx="1152525" cy="379412"/>
          </a:xfrm>
          <a:prstGeom prst="rect">
            <a:avLst/>
          </a:prstGeom>
          <a:noFill/>
          <a:ln w="12700">
            <a:solidFill>
              <a:schemeClr val="tx1"/>
            </a:solidFill>
            <a:miter lim="800000"/>
            <a:headEnd/>
            <a:tailEnd/>
          </a:ln>
          <a:effectLst/>
        </p:spPr>
        <p:txBody>
          <a:bodyPr>
            <a:spAutoFit/>
          </a:bodyPr>
          <a:lstStyle/>
          <a:p>
            <a:pPr>
              <a:spcBef>
                <a:spcPct val="50000"/>
              </a:spcBef>
            </a:pPr>
            <a:r>
              <a:rPr lang="ja-JP" altLang="en-US" b="1">
                <a:effectLst>
                  <a:outerShdw blurRad="38100" dist="38100" dir="2700000" algn="tl">
                    <a:srgbClr val="000000"/>
                  </a:outerShdw>
                </a:effectLst>
              </a:rPr>
              <a:t>外部企業</a:t>
            </a:r>
          </a:p>
        </p:txBody>
      </p:sp>
      <p:sp>
        <p:nvSpPr>
          <p:cNvPr id="12322" name="Text Box 34"/>
          <p:cNvSpPr txBox="1">
            <a:spLocks noChangeArrowheads="1"/>
          </p:cNvSpPr>
          <p:nvPr/>
        </p:nvSpPr>
        <p:spPr bwMode="auto">
          <a:xfrm>
            <a:off x="3779838" y="4508500"/>
            <a:ext cx="1152525" cy="379413"/>
          </a:xfrm>
          <a:prstGeom prst="rect">
            <a:avLst/>
          </a:prstGeom>
          <a:noFill/>
          <a:ln w="12700">
            <a:solidFill>
              <a:schemeClr val="tx1"/>
            </a:solidFill>
            <a:miter lim="800000"/>
            <a:headEnd/>
            <a:tailEnd/>
          </a:ln>
          <a:effectLst/>
        </p:spPr>
        <p:txBody>
          <a:bodyPr>
            <a:spAutoFit/>
          </a:bodyPr>
          <a:lstStyle/>
          <a:p>
            <a:pPr>
              <a:spcBef>
                <a:spcPct val="50000"/>
              </a:spcBef>
            </a:pPr>
            <a:r>
              <a:rPr lang="ja-JP" altLang="en-US" b="1">
                <a:effectLst>
                  <a:outerShdw blurRad="38100" dist="38100" dir="2700000" algn="tl">
                    <a:srgbClr val="000000"/>
                  </a:outerShdw>
                </a:effectLst>
              </a:rPr>
              <a:t>外部企業</a:t>
            </a:r>
          </a:p>
        </p:txBody>
      </p:sp>
      <p:sp>
        <p:nvSpPr>
          <p:cNvPr id="12323" name="AutoShape 35"/>
          <p:cNvSpPr>
            <a:spLocks noChangeArrowheads="1"/>
          </p:cNvSpPr>
          <p:nvPr/>
        </p:nvSpPr>
        <p:spPr bwMode="auto">
          <a:xfrm rot="-642350">
            <a:off x="755650" y="1484313"/>
            <a:ext cx="1150938" cy="647700"/>
          </a:xfrm>
          <a:prstGeom prst="upDownArrow">
            <a:avLst>
              <a:gd name="adj1" fmla="val 50000"/>
              <a:gd name="adj2" fmla="val 20000"/>
            </a:avLst>
          </a:prstGeom>
          <a:solidFill>
            <a:schemeClr val="accent1"/>
          </a:solidFill>
          <a:ln w="9525">
            <a:solidFill>
              <a:schemeClr val="tx1"/>
            </a:solidFill>
            <a:miter lim="800000"/>
            <a:headEnd/>
            <a:tailEnd/>
          </a:ln>
          <a:effectLst/>
        </p:spPr>
        <p:txBody>
          <a:bodyPr vert="eaVert" wrap="none" anchor="ctr"/>
          <a:lstStyle/>
          <a:p>
            <a:endParaRPr lang="ja-JP" altLang="en-US"/>
          </a:p>
        </p:txBody>
      </p:sp>
      <p:sp>
        <p:nvSpPr>
          <p:cNvPr id="12324" name="AutoShape 36"/>
          <p:cNvSpPr>
            <a:spLocks noChangeArrowheads="1"/>
          </p:cNvSpPr>
          <p:nvPr/>
        </p:nvSpPr>
        <p:spPr bwMode="auto">
          <a:xfrm rot="-1265828">
            <a:off x="3516313" y="1477963"/>
            <a:ext cx="1150937" cy="792162"/>
          </a:xfrm>
          <a:prstGeom prst="upDownArrow">
            <a:avLst>
              <a:gd name="adj1" fmla="val 50000"/>
              <a:gd name="adj2" fmla="val 20000"/>
            </a:avLst>
          </a:prstGeom>
          <a:solidFill>
            <a:schemeClr val="accent1"/>
          </a:solidFill>
          <a:ln w="9525">
            <a:solidFill>
              <a:schemeClr val="tx1"/>
            </a:solidFill>
            <a:miter lim="800000"/>
            <a:headEnd/>
            <a:tailEnd/>
          </a:ln>
          <a:effectLst/>
        </p:spPr>
        <p:txBody>
          <a:bodyPr vert="eaVert" wrap="none" anchor="ctr"/>
          <a:lstStyle/>
          <a:p>
            <a:endParaRPr lang="ja-JP" altLang="en-US"/>
          </a:p>
        </p:txBody>
      </p:sp>
      <p:sp>
        <p:nvSpPr>
          <p:cNvPr id="12325" name="AutoShape 37"/>
          <p:cNvSpPr>
            <a:spLocks noChangeArrowheads="1"/>
          </p:cNvSpPr>
          <p:nvPr/>
        </p:nvSpPr>
        <p:spPr bwMode="auto">
          <a:xfrm rot="502605">
            <a:off x="755650" y="3787775"/>
            <a:ext cx="1150938" cy="647700"/>
          </a:xfrm>
          <a:prstGeom prst="upDownArrow">
            <a:avLst>
              <a:gd name="adj1" fmla="val 50000"/>
              <a:gd name="adj2" fmla="val 20000"/>
            </a:avLst>
          </a:prstGeom>
          <a:solidFill>
            <a:schemeClr val="accent1"/>
          </a:solidFill>
          <a:ln w="9525">
            <a:solidFill>
              <a:schemeClr val="tx1"/>
            </a:solidFill>
            <a:miter lim="800000"/>
            <a:headEnd/>
            <a:tailEnd/>
          </a:ln>
          <a:effectLst/>
        </p:spPr>
        <p:txBody>
          <a:bodyPr vert="eaVert" wrap="none" anchor="ctr"/>
          <a:lstStyle/>
          <a:p>
            <a:endParaRPr lang="ja-JP" altLang="en-US"/>
          </a:p>
        </p:txBody>
      </p:sp>
      <p:sp>
        <p:nvSpPr>
          <p:cNvPr id="12326" name="AutoShape 38"/>
          <p:cNvSpPr>
            <a:spLocks noChangeArrowheads="1"/>
          </p:cNvSpPr>
          <p:nvPr/>
        </p:nvSpPr>
        <p:spPr bwMode="auto">
          <a:xfrm rot="502605">
            <a:off x="3922713" y="3787775"/>
            <a:ext cx="1150937" cy="647700"/>
          </a:xfrm>
          <a:prstGeom prst="upDownArrow">
            <a:avLst>
              <a:gd name="adj1" fmla="val 50000"/>
              <a:gd name="adj2" fmla="val 20000"/>
            </a:avLst>
          </a:prstGeom>
          <a:solidFill>
            <a:schemeClr val="accent1"/>
          </a:solidFill>
          <a:ln w="9525">
            <a:solidFill>
              <a:schemeClr val="tx1"/>
            </a:solidFill>
            <a:miter lim="800000"/>
            <a:headEnd/>
            <a:tailEnd/>
          </a:ln>
          <a:effectLst/>
        </p:spPr>
        <p:txBody>
          <a:bodyPr vert="eaVert" wrap="none" anchor="ctr"/>
          <a:lstStyle/>
          <a:p>
            <a:endParaRPr lang="ja-JP" altLang="en-US"/>
          </a:p>
        </p:txBody>
      </p:sp>
      <p:sp>
        <p:nvSpPr>
          <p:cNvPr id="12327" name="AutoShape 39"/>
          <p:cNvSpPr>
            <a:spLocks noChangeArrowheads="1"/>
          </p:cNvSpPr>
          <p:nvPr/>
        </p:nvSpPr>
        <p:spPr bwMode="auto">
          <a:xfrm>
            <a:off x="2482850" y="2563813"/>
            <a:ext cx="1368425" cy="863600"/>
          </a:xfrm>
          <a:prstGeom prst="leftRightArrow">
            <a:avLst>
              <a:gd name="adj1" fmla="val 50000"/>
              <a:gd name="adj2" fmla="val 31691"/>
            </a:avLst>
          </a:prstGeom>
          <a:solidFill>
            <a:schemeClr val="accent1"/>
          </a:solidFill>
          <a:ln w="9525">
            <a:solidFill>
              <a:schemeClr val="tx1"/>
            </a:solidFill>
            <a:miter lim="800000"/>
            <a:headEnd/>
            <a:tailEnd/>
          </a:ln>
          <a:effectLst/>
        </p:spPr>
        <p:txBody>
          <a:bodyPr wrap="none" anchor="ctr"/>
          <a:lstStyle/>
          <a:p>
            <a:endParaRPr lang="ja-JP" altLang="en-US"/>
          </a:p>
        </p:txBody>
      </p:sp>
      <p:sp>
        <p:nvSpPr>
          <p:cNvPr id="12328" name="Rectangle 40"/>
          <p:cNvSpPr>
            <a:spLocks noChangeArrowheads="1"/>
          </p:cNvSpPr>
          <p:nvPr/>
        </p:nvSpPr>
        <p:spPr bwMode="auto">
          <a:xfrm>
            <a:off x="467544" y="1988840"/>
            <a:ext cx="5327650" cy="2087562"/>
          </a:xfrm>
          <a:prstGeom prst="rect">
            <a:avLst/>
          </a:prstGeom>
          <a:gradFill rotWithShape="1">
            <a:gsLst>
              <a:gs pos="0">
                <a:srgbClr val="FFFF99">
                  <a:alpha val="39999"/>
                </a:srgbClr>
              </a:gs>
              <a:gs pos="50000">
                <a:srgbClr val="FFFF99">
                  <a:gamma/>
                  <a:shade val="69804"/>
                  <a:invGamma/>
                </a:srgbClr>
              </a:gs>
              <a:gs pos="100000">
                <a:srgbClr val="FFFF99">
                  <a:alpha val="39999"/>
                </a:srgbClr>
              </a:gs>
            </a:gsLst>
            <a:lin ang="5400000" scaled="1"/>
          </a:gradFill>
          <a:ln w="25400">
            <a:solidFill>
              <a:schemeClr val="tx1"/>
            </a:solidFill>
            <a:miter lim="800000"/>
            <a:headEnd/>
            <a:tailEnd/>
          </a:ln>
          <a:effectLst/>
        </p:spPr>
        <p:txBody>
          <a:bodyPr wrap="none" anchor="ctr"/>
          <a:lstStyle/>
          <a:p>
            <a:endParaRPr lang="ja-JP" altLang="en-US"/>
          </a:p>
        </p:txBody>
      </p:sp>
      <p:sp>
        <p:nvSpPr>
          <p:cNvPr id="12329" name="AutoShape 41"/>
          <p:cNvSpPr>
            <a:spLocks noChangeArrowheads="1"/>
          </p:cNvSpPr>
          <p:nvPr/>
        </p:nvSpPr>
        <p:spPr bwMode="auto">
          <a:xfrm>
            <a:off x="6083300" y="2492375"/>
            <a:ext cx="1008063" cy="863600"/>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ja-JP" altLang="en-US"/>
          </a:p>
        </p:txBody>
      </p:sp>
      <p:sp>
        <p:nvSpPr>
          <p:cNvPr id="12330" name="Text Box 42"/>
          <p:cNvSpPr txBox="1">
            <a:spLocks noChangeArrowheads="1"/>
          </p:cNvSpPr>
          <p:nvPr/>
        </p:nvSpPr>
        <p:spPr bwMode="auto">
          <a:xfrm>
            <a:off x="467544" y="4941168"/>
            <a:ext cx="8064500" cy="1938992"/>
          </a:xfrm>
          <a:prstGeom prst="rect">
            <a:avLst/>
          </a:prstGeom>
          <a:noFill/>
          <a:ln w="9525">
            <a:noFill/>
            <a:miter lim="800000"/>
            <a:headEnd/>
            <a:tailEnd/>
          </a:ln>
          <a:effectLst/>
        </p:spPr>
        <p:txBody>
          <a:bodyPr>
            <a:spAutoFit/>
          </a:bodyPr>
          <a:lstStyle/>
          <a:p>
            <a:pPr>
              <a:spcBef>
                <a:spcPct val="50000"/>
              </a:spcBef>
            </a:pPr>
            <a:r>
              <a:rPr lang="ja-JP" altLang="en-US" sz="2400" dirty="0">
                <a:solidFill>
                  <a:srgbClr val="002060"/>
                </a:solidFill>
                <a:effectLst>
                  <a:outerShdw blurRad="38100" dist="38100" dir="2700000" algn="tl">
                    <a:srgbClr val="000000"/>
                  </a:outerShdw>
                </a:effectLst>
              </a:rPr>
              <a:t>連結会計では、親会社財務諸表と子会社財務諸表を連結するに際し、親会社と子会社間の取引を内部取引として修正消去の手続を取り、四角で塗りつぶした範囲外の取引結果をのみを合算して連結財務諸表を作成することにな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2310"/>
                                        </p:tgtEl>
                                        <p:attrNameLst>
                                          <p:attrName>style.visibility</p:attrName>
                                        </p:attrNameLst>
                                      </p:cBhvr>
                                      <p:to>
                                        <p:strVal val="visible"/>
                                      </p:to>
                                    </p:set>
                                    <p:anim calcmode="lin" valueType="num">
                                      <p:cBhvr additive="base">
                                        <p:cTn id="7" dur="1000" fill="hold"/>
                                        <p:tgtEl>
                                          <p:spTgt spid="12310"/>
                                        </p:tgtEl>
                                        <p:attrNameLst>
                                          <p:attrName>ppt_x</p:attrName>
                                        </p:attrNameLst>
                                      </p:cBhvr>
                                      <p:tavLst>
                                        <p:tav tm="0">
                                          <p:val>
                                            <p:strVal val="#ppt_x"/>
                                          </p:val>
                                        </p:tav>
                                        <p:tav tm="100000">
                                          <p:val>
                                            <p:strVal val="#ppt_x"/>
                                          </p:val>
                                        </p:tav>
                                      </p:tavLst>
                                    </p:anim>
                                    <p:anim calcmode="lin" valueType="num">
                                      <p:cBhvr additive="base">
                                        <p:cTn id="8" dur="1000" fill="hold"/>
                                        <p:tgtEl>
                                          <p:spTgt spid="12310"/>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2311"/>
                                        </p:tgtEl>
                                        <p:attrNameLst>
                                          <p:attrName>style.visibility</p:attrName>
                                        </p:attrNameLst>
                                      </p:cBhvr>
                                      <p:to>
                                        <p:strVal val="visible"/>
                                      </p:to>
                                    </p:set>
                                    <p:animEffect transition="in" filter="box(in)">
                                      <p:cBhvr>
                                        <p:cTn id="13" dur="1000"/>
                                        <p:tgtEl>
                                          <p:spTgt spid="12311"/>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12312">
                                            <p:txEl>
                                              <p:pRg st="0" end="0"/>
                                            </p:txEl>
                                          </p:spTgt>
                                        </p:tgtEl>
                                        <p:attrNameLst>
                                          <p:attrName>style.visibility</p:attrName>
                                        </p:attrNameLst>
                                      </p:cBhvr>
                                      <p:to>
                                        <p:strVal val="visible"/>
                                      </p:to>
                                    </p:set>
                                    <p:animEffect transition="in" filter="box(in)">
                                      <p:cBhvr>
                                        <p:cTn id="18" dur="500"/>
                                        <p:tgtEl>
                                          <p:spTgt spid="1231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12313"/>
                                        </p:tgtEl>
                                        <p:attrNameLst>
                                          <p:attrName>style.visibility</p:attrName>
                                        </p:attrNameLst>
                                      </p:cBhvr>
                                      <p:to>
                                        <p:strVal val="visible"/>
                                      </p:to>
                                    </p:set>
                                    <p:animEffect transition="in" filter="diamond(in)">
                                      <p:cBhvr>
                                        <p:cTn id="23" dur="1000"/>
                                        <p:tgtEl>
                                          <p:spTgt spid="12313"/>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nodeType="clickEffect">
                                  <p:stCondLst>
                                    <p:cond delay="0"/>
                                  </p:stCondLst>
                                  <p:childTnLst>
                                    <p:set>
                                      <p:cBhvr>
                                        <p:cTn id="27" dur="1" fill="hold">
                                          <p:stCondLst>
                                            <p:cond delay="0"/>
                                          </p:stCondLst>
                                        </p:cTn>
                                        <p:tgtEl>
                                          <p:spTgt spid="12318">
                                            <p:txEl>
                                              <p:pRg st="0" end="0"/>
                                            </p:txEl>
                                          </p:spTgt>
                                        </p:tgtEl>
                                        <p:attrNameLst>
                                          <p:attrName>style.visibility</p:attrName>
                                        </p:attrNameLst>
                                      </p:cBhvr>
                                      <p:to>
                                        <p:strVal val="visible"/>
                                      </p:to>
                                    </p:set>
                                    <p:animEffect transition="in" filter="box(in)">
                                      <p:cBhvr>
                                        <p:cTn id="28" dur="1000"/>
                                        <p:tgtEl>
                                          <p:spTgt spid="12318">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2319"/>
                                        </p:tgtEl>
                                        <p:attrNameLst>
                                          <p:attrName>style.visibility</p:attrName>
                                        </p:attrNameLst>
                                      </p:cBhvr>
                                      <p:to>
                                        <p:strVal val="visible"/>
                                      </p:to>
                                    </p:set>
                                    <p:anim calcmode="lin" valueType="num">
                                      <p:cBhvr additive="base">
                                        <p:cTn id="33" dur="1000" fill="hold"/>
                                        <p:tgtEl>
                                          <p:spTgt spid="12319"/>
                                        </p:tgtEl>
                                        <p:attrNameLst>
                                          <p:attrName>ppt_x</p:attrName>
                                        </p:attrNameLst>
                                      </p:cBhvr>
                                      <p:tavLst>
                                        <p:tav tm="0">
                                          <p:val>
                                            <p:strVal val="0-#ppt_w/2"/>
                                          </p:val>
                                        </p:tav>
                                        <p:tav tm="100000">
                                          <p:val>
                                            <p:strVal val="#ppt_x"/>
                                          </p:val>
                                        </p:tav>
                                      </p:tavLst>
                                    </p:anim>
                                    <p:anim calcmode="lin" valueType="num">
                                      <p:cBhvr additive="base">
                                        <p:cTn id="34" dur="1000" fill="hold"/>
                                        <p:tgtEl>
                                          <p:spTgt spid="1231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2320"/>
                                        </p:tgtEl>
                                        <p:attrNameLst>
                                          <p:attrName>style.visibility</p:attrName>
                                        </p:attrNameLst>
                                      </p:cBhvr>
                                      <p:to>
                                        <p:strVal val="visible"/>
                                      </p:to>
                                    </p:set>
                                    <p:anim calcmode="lin" valueType="num">
                                      <p:cBhvr additive="base">
                                        <p:cTn id="37" dur="1000" fill="hold"/>
                                        <p:tgtEl>
                                          <p:spTgt spid="12320"/>
                                        </p:tgtEl>
                                        <p:attrNameLst>
                                          <p:attrName>ppt_x</p:attrName>
                                        </p:attrNameLst>
                                      </p:cBhvr>
                                      <p:tavLst>
                                        <p:tav tm="0">
                                          <p:val>
                                            <p:strVal val="0-#ppt_w/2"/>
                                          </p:val>
                                        </p:tav>
                                        <p:tav tm="100000">
                                          <p:val>
                                            <p:strVal val="#ppt_x"/>
                                          </p:val>
                                        </p:tav>
                                      </p:tavLst>
                                    </p:anim>
                                    <p:anim calcmode="lin" valueType="num">
                                      <p:cBhvr additive="base">
                                        <p:cTn id="38" dur="1000" fill="hold"/>
                                        <p:tgtEl>
                                          <p:spTgt spid="12320"/>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321"/>
                                        </p:tgtEl>
                                        <p:attrNameLst>
                                          <p:attrName>style.visibility</p:attrName>
                                        </p:attrNameLst>
                                      </p:cBhvr>
                                      <p:to>
                                        <p:strVal val="visible"/>
                                      </p:to>
                                    </p:set>
                                    <p:anim calcmode="lin" valueType="num">
                                      <p:cBhvr additive="base">
                                        <p:cTn id="43" dur="1000" fill="hold"/>
                                        <p:tgtEl>
                                          <p:spTgt spid="12321"/>
                                        </p:tgtEl>
                                        <p:attrNameLst>
                                          <p:attrName>ppt_x</p:attrName>
                                        </p:attrNameLst>
                                      </p:cBhvr>
                                      <p:tavLst>
                                        <p:tav tm="0">
                                          <p:val>
                                            <p:strVal val="#ppt_x"/>
                                          </p:val>
                                        </p:tav>
                                        <p:tav tm="100000">
                                          <p:val>
                                            <p:strVal val="#ppt_x"/>
                                          </p:val>
                                        </p:tav>
                                      </p:tavLst>
                                    </p:anim>
                                    <p:anim calcmode="lin" valueType="num">
                                      <p:cBhvr additive="base">
                                        <p:cTn id="44" dur="1000" fill="hold"/>
                                        <p:tgtEl>
                                          <p:spTgt spid="1232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2322"/>
                                        </p:tgtEl>
                                        <p:attrNameLst>
                                          <p:attrName>style.visibility</p:attrName>
                                        </p:attrNameLst>
                                      </p:cBhvr>
                                      <p:to>
                                        <p:strVal val="visible"/>
                                      </p:to>
                                    </p:set>
                                    <p:anim calcmode="lin" valueType="num">
                                      <p:cBhvr additive="base">
                                        <p:cTn id="47" dur="1000" fill="hold"/>
                                        <p:tgtEl>
                                          <p:spTgt spid="12322"/>
                                        </p:tgtEl>
                                        <p:attrNameLst>
                                          <p:attrName>ppt_x</p:attrName>
                                        </p:attrNameLst>
                                      </p:cBhvr>
                                      <p:tavLst>
                                        <p:tav tm="0">
                                          <p:val>
                                            <p:strVal val="#ppt_x"/>
                                          </p:val>
                                        </p:tav>
                                        <p:tav tm="100000">
                                          <p:val>
                                            <p:strVal val="#ppt_x"/>
                                          </p:val>
                                        </p:tav>
                                      </p:tavLst>
                                    </p:anim>
                                    <p:anim calcmode="lin" valueType="num">
                                      <p:cBhvr additive="base">
                                        <p:cTn id="48" dur="1000" fill="hold"/>
                                        <p:tgtEl>
                                          <p:spTgt spid="1232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 presetClass="entr" presetSubtype="16" fill="hold" grpId="0" nodeType="clickEffect">
                                  <p:stCondLst>
                                    <p:cond delay="0"/>
                                  </p:stCondLst>
                                  <p:childTnLst>
                                    <p:set>
                                      <p:cBhvr>
                                        <p:cTn id="52" dur="1" fill="hold">
                                          <p:stCondLst>
                                            <p:cond delay="0"/>
                                          </p:stCondLst>
                                        </p:cTn>
                                        <p:tgtEl>
                                          <p:spTgt spid="12323"/>
                                        </p:tgtEl>
                                        <p:attrNameLst>
                                          <p:attrName>style.visibility</p:attrName>
                                        </p:attrNameLst>
                                      </p:cBhvr>
                                      <p:to>
                                        <p:strVal val="visible"/>
                                      </p:to>
                                    </p:set>
                                    <p:animEffect transition="in" filter="box(in)">
                                      <p:cBhvr>
                                        <p:cTn id="53" dur="1000"/>
                                        <p:tgtEl>
                                          <p:spTgt spid="12323"/>
                                        </p:tgtEl>
                                      </p:cBhvr>
                                    </p:animEffect>
                                  </p:childTnLst>
                                </p:cTn>
                              </p:par>
                              <p:par>
                                <p:cTn id="54" presetID="4" presetClass="entr" presetSubtype="16" fill="hold" grpId="0" nodeType="withEffect">
                                  <p:stCondLst>
                                    <p:cond delay="0"/>
                                  </p:stCondLst>
                                  <p:childTnLst>
                                    <p:set>
                                      <p:cBhvr>
                                        <p:cTn id="55" dur="1" fill="hold">
                                          <p:stCondLst>
                                            <p:cond delay="0"/>
                                          </p:stCondLst>
                                        </p:cTn>
                                        <p:tgtEl>
                                          <p:spTgt spid="12324"/>
                                        </p:tgtEl>
                                        <p:attrNameLst>
                                          <p:attrName>style.visibility</p:attrName>
                                        </p:attrNameLst>
                                      </p:cBhvr>
                                      <p:to>
                                        <p:strVal val="visible"/>
                                      </p:to>
                                    </p:set>
                                    <p:animEffect transition="in" filter="box(in)">
                                      <p:cBhvr>
                                        <p:cTn id="56" dur="1000"/>
                                        <p:tgtEl>
                                          <p:spTgt spid="12324"/>
                                        </p:tgtEl>
                                      </p:cBhvr>
                                    </p:animEffect>
                                  </p:childTnLst>
                                </p:cTn>
                              </p:par>
                            </p:childTnLst>
                          </p:cTn>
                        </p:par>
                      </p:childTnLst>
                    </p:cTn>
                  </p:par>
                  <p:par>
                    <p:cTn id="57" fill="hold">
                      <p:stCondLst>
                        <p:cond delay="indefinite"/>
                      </p:stCondLst>
                      <p:childTnLst>
                        <p:par>
                          <p:cTn id="58" fill="hold">
                            <p:stCondLst>
                              <p:cond delay="0"/>
                            </p:stCondLst>
                            <p:childTnLst>
                              <p:par>
                                <p:cTn id="59" presetID="4" presetClass="entr" presetSubtype="16" fill="hold" grpId="0" nodeType="clickEffect">
                                  <p:stCondLst>
                                    <p:cond delay="0"/>
                                  </p:stCondLst>
                                  <p:childTnLst>
                                    <p:set>
                                      <p:cBhvr>
                                        <p:cTn id="60" dur="1" fill="hold">
                                          <p:stCondLst>
                                            <p:cond delay="0"/>
                                          </p:stCondLst>
                                        </p:cTn>
                                        <p:tgtEl>
                                          <p:spTgt spid="12325"/>
                                        </p:tgtEl>
                                        <p:attrNameLst>
                                          <p:attrName>style.visibility</p:attrName>
                                        </p:attrNameLst>
                                      </p:cBhvr>
                                      <p:to>
                                        <p:strVal val="visible"/>
                                      </p:to>
                                    </p:set>
                                    <p:animEffect transition="in" filter="box(in)">
                                      <p:cBhvr>
                                        <p:cTn id="61" dur="1000"/>
                                        <p:tgtEl>
                                          <p:spTgt spid="12325"/>
                                        </p:tgtEl>
                                      </p:cBhvr>
                                    </p:animEffect>
                                  </p:childTnLst>
                                </p:cTn>
                              </p:par>
                              <p:par>
                                <p:cTn id="62" presetID="4" presetClass="entr" presetSubtype="16" fill="hold" grpId="0" nodeType="withEffect">
                                  <p:stCondLst>
                                    <p:cond delay="0"/>
                                  </p:stCondLst>
                                  <p:childTnLst>
                                    <p:set>
                                      <p:cBhvr>
                                        <p:cTn id="63" dur="1" fill="hold">
                                          <p:stCondLst>
                                            <p:cond delay="0"/>
                                          </p:stCondLst>
                                        </p:cTn>
                                        <p:tgtEl>
                                          <p:spTgt spid="12326"/>
                                        </p:tgtEl>
                                        <p:attrNameLst>
                                          <p:attrName>style.visibility</p:attrName>
                                        </p:attrNameLst>
                                      </p:cBhvr>
                                      <p:to>
                                        <p:strVal val="visible"/>
                                      </p:to>
                                    </p:set>
                                    <p:animEffect transition="in" filter="box(in)">
                                      <p:cBhvr>
                                        <p:cTn id="64" dur="1000"/>
                                        <p:tgtEl>
                                          <p:spTgt spid="12326"/>
                                        </p:tgtEl>
                                      </p:cBhvr>
                                    </p:animEffect>
                                  </p:childTnLst>
                                </p:cTn>
                              </p:par>
                            </p:childTnLst>
                          </p:cTn>
                        </p:par>
                      </p:childTnLst>
                    </p:cTn>
                  </p:par>
                  <p:par>
                    <p:cTn id="65" fill="hold">
                      <p:stCondLst>
                        <p:cond delay="indefinite"/>
                      </p:stCondLst>
                      <p:childTnLst>
                        <p:par>
                          <p:cTn id="66" fill="hold">
                            <p:stCondLst>
                              <p:cond delay="0"/>
                            </p:stCondLst>
                            <p:childTnLst>
                              <p:par>
                                <p:cTn id="67" presetID="8" presetClass="entr" presetSubtype="16" fill="hold" grpId="0" nodeType="clickEffect">
                                  <p:stCondLst>
                                    <p:cond delay="0"/>
                                  </p:stCondLst>
                                  <p:childTnLst>
                                    <p:set>
                                      <p:cBhvr>
                                        <p:cTn id="68" dur="1" fill="hold">
                                          <p:stCondLst>
                                            <p:cond delay="0"/>
                                          </p:stCondLst>
                                        </p:cTn>
                                        <p:tgtEl>
                                          <p:spTgt spid="12327"/>
                                        </p:tgtEl>
                                        <p:attrNameLst>
                                          <p:attrName>style.visibility</p:attrName>
                                        </p:attrNameLst>
                                      </p:cBhvr>
                                      <p:to>
                                        <p:strVal val="visible"/>
                                      </p:to>
                                    </p:set>
                                    <p:animEffect transition="in" filter="diamond(in)">
                                      <p:cBhvr>
                                        <p:cTn id="69" dur="1000"/>
                                        <p:tgtEl>
                                          <p:spTgt spid="12327"/>
                                        </p:tgtEl>
                                      </p:cBhvr>
                                    </p:animEffect>
                                  </p:childTnLst>
                                </p:cTn>
                              </p:par>
                            </p:childTnLst>
                          </p:cTn>
                        </p:par>
                      </p:childTnLst>
                    </p:cTn>
                  </p:par>
                  <p:par>
                    <p:cTn id="70" fill="hold">
                      <p:stCondLst>
                        <p:cond delay="indefinite"/>
                      </p:stCondLst>
                      <p:childTnLst>
                        <p:par>
                          <p:cTn id="71" fill="hold">
                            <p:stCondLst>
                              <p:cond delay="0"/>
                            </p:stCondLst>
                            <p:childTnLst>
                              <p:par>
                                <p:cTn id="72" presetID="8" presetClass="entr" presetSubtype="16" fill="hold" nodeType="clickEffect">
                                  <p:stCondLst>
                                    <p:cond delay="0"/>
                                  </p:stCondLst>
                                  <p:childTnLst>
                                    <p:set>
                                      <p:cBhvr>
                                        <p:cTn id="73" dur="1" fill="hold">
                                          <p:stCondLst>
                                            <p:cond delay="0"/>
                                          </p:stCondLst>
                                        </p:cTn>
                                        <p:tgtEl>
                                          <p:spTgt spid="12312">
                                            <p:txEl>
                                              <p:pRg st="1" end="1"/>
                                            </p:txEl>
                                          </p:spTgt>
                                        </p:tgtEl>
                                        <p:attrNameLst>
                                          <p:attrName>style.visibility</p:attrName>
                                        </p:attrNameLst>
                                      </p:cBhvr>
                                      <p:to>
                                        <p:strVal val="visible"/>
                                      </p:to>
                                    </p:set>
                                    <p:animEffect transition="in" filter="diamond(in)">
                                      <p:cBhvr>
                                        <p:cTn id="74" dur="1000"/>
                                        <p:tgtEl>
                                          <p:spTgt spid="12312">
                                            <p:txEl>
                                              <p:pRg st="1" end="1"/>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8" presetClass="entr" presetSubtype="16" fill="hold" nodeType="clickEffect">
                                  <p:stCondLst>
                                    <p:cond delay="0"/>
                                  </p:stCondLst>
                                  <p:childTnLst>
                                    <p:set>
                                      <p:cBhvr>
                                        <p:cTn id="78" dur="1" fill="hold">
                                          <p:stCondLst>
                                            <p:cond delay="0"/>
                                          </p:stCondLst>
                                        </p:cTn>
                                        <p:tgtEl>
                                          <p:spTgt spid="12318">
                                            <p:txEl>
                                              <p:pRg st="1" end="1"/>
                                            </p:txEl>
                                          </p:spTgt>
                                        </p:tgtEl>
                                        <p:attrNameLst>
                                          <p:attrName>style.visibility</p:attrName>
                                        </p:attrNameLst>
                                      </p:cBhvr>
                                      <p:to>
                                        <p:strVal val="visible"/>
                                      </p:to>
                                    </p:set>
                                    <p:animEffect transition="in" filter="diamond(in)">
                                      <p:cBhvr>
                                        <p:cTn id="79" dur="1000"/>
                                        <p:tgtEl>
                                          <p:spTgt spid="12318">
                                            <p:txEl>
                                              <p:pRg st="1" end="1"/>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ntr" presetSubtype="2" fill="hold" grpId="0" nodeType="clickEffect">
                                  <p:stCondLst>
                                    <p:cond delay="0"/>
                                  </p:stCondLst>
                                  <p:childTnLst>
                                    <p:set>
                                      <p:cBhvr>
                                        <p:cTn id="83" dur="1" fill="hold">
                                          <p:stCondLst>
                                            <p:cond delay="0"/>
                                          </p:stCondLst>
                                        </p:cTn>
                                        <p:tgtEl>
                                          <p:spTgt spid="12328"/>
                                        </p:tgtEl>
                                        <p:attrNameLst>
                                          <p:attrName>style.visibility</p:attrName>
                                        </p:attrNameLst>
                                      </p:cBhvr>
                                      <p:to>
                                        <p:strVal val="visible"/>
                                      </p:to>
                                    </p:set>
                                    <p:anim calcmode="lin" valueType="num">
                                      <p:cBhvr additive="base">
                                        <p:cTn id="84" dur="1000" fill="hold"/>
                                        <p:tgtEl>
                                          <p:spTgt spid="12328"/>
                                        </p:tgtEl>
                                        <p:attrNameLst>
                                          <p:attrName>ppt_x</p:attrName>
                                        </p:attrNameLst>
                                      </p:cBhvr>
                                      <p:tavLst>
                                        <p:tav tm="0">
                                          <p:val>
                                            <p:strVal val="1+#ppt_w/2"/>
                                          </p:val>
                                        </p:tav>
                                        <p:tav tm="100000">
                                          <p:val>
                                            <p:strVal val="#ppt_x"/>
                                          </p:val>
                                        </p:tav>
                                      </p:tavLst>
                                    </p:anim>
                                    <p:anim calcmode="lin" valueType="num">
                                      <p:cBhvr additive="base">
                                        <p:cTn id="85" dur="1000" fill="hold"/>
                                        <p:tgtEl>
                                          <p:spTgt spid="12328"/>
                                        </p:tgtEl>
                                        <p:attrNameLst>
                                          <p:attrName>ppt_y</p:attrName>
                                        </p:attrNameLst>
                                      </p:cBhvr>
                                      <p:tavLst>
                                        <p:tav tm="0">
                                          <p:val>
                                            <p:strVal val="#ppt_y"/>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8" fill="hold" grpId="0" nodeType="clickEffect">
                                  <p:stCondLst>
                                    <p:cond delay="0"/>
                                  </p:stCondLst>
                                  <p:childTnLst>
                                    <p:set>
                                      <p:cBhvr>
                                        <p:cTn id="89" dur="1" fill="hold">
                                          <p:stCondLst>
                                            <p:cond delay="0"/>
                                          </p:stCondLst>
                                        </p:cTn>
                                        <p:tgtEl>
                                          <p:spTgt spid="12329"/>
                                        </p:tgtEl>
                                        <p:attrNameLst>
                                          <p:attrName>style.visibility</p:attrName>
                                        </p:attrNameLst>
                                      </p:cBhvr>
                                      <p:to>
                                        <p:strVal val="visible"/>
                                      </p:to>
                                    </p:set>
                                    <p:anim calcmode="lin" valueType="num">
                                      <p:cBhvr additive="base">
                                        <p:cTn id="90" dur="1000" fill="hold"/>
                                        <p:tgtEl>
                                          <p:spTgt spid="12329"/>
                                        </p:tgtEl>
                                        <p:attrNameLst>
                                          <p:attrName>ppt_x</p:attrName>
                                        </p:attrNameLst>
                                      </p:cBhvr>
                                      <p:tavLst>
                                        <p:tav tm="0">
                                          <p:val>
                                            <p:strVal val="0-#ppt_w/2"/>
                                          </p:val>
                                        </p:tav>
                                        <p:tav tm="100000">
                                          <p:val>
                                            <p:strVal val="#ppt_x"/>
                                          </p:val>
                                        </p:tav>
                                      </p:tavLst>
                                    </p:anim>
                                    <p:anim calcmode="lin" valueType="num">
                                      <p:cBhvr additive="base">
                                        <p:cTn id="91" dur="1000" fill="hold"/>
                                        <p:tgtEl>
                                          <p:spTgt spid="12329"/>
                                        </p:tgtEl>
                                        <p:attrNameLst>
                                          <p:attrName>ppt_y</p:attrName>
                                        </p:attrNameLst>
                                      </p:cBhvr>
                                      <p:tavLst>
                                        <p:tav tm="0">
                                          <p:val>
                                            <p:strVal val="#ppt_y"/>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 presetClass="entr" presetSubtype="16" fill="hold" grpId="0" nodeType="clickEffect">
                                  <p:stCondLst>
                                    <p:cond delay="0"/>
                                  </p:stCondLst>
                                  <p:childTnLst>
                                    <p:set>
                                      <p:cBhvr>
                                        <p:cTn id="95" dur="1" fill="hold">
                                          <p:stCondLst>
                                            <p:cond delay="0"/>
                                          </p:stCondLst>
                                        </p:cTn>
                                        <p:tgtEl>
                                          <p:spTgt spid="12316"/>
                                        </p:tgtEl>
                                        <p:attrNameLst>
                                          <p:attrName>style.visibility</p:attrName>
                                        </p:attrNameLst>
                                      </p:cBhvr>
                                      <p:to>
                                        <p:strVal val="visible"/>
                                      </p:to>
                                    </p:set>
                                    <p:animEffect transition="in" filter="box(in)">
                                      <p:cBhvr>
                                        <p:cTn id="96" dur="1000"/>
                                        <p:tgtEl>
                                          <p:spTgt spid="12316"/>
                                        </p:tgtEl>
                                      </p:cBhvr>
                                    </p:animEffect>
                                  </p:childTnLst>
                                </p:cTn>
                              </p:par>
                              <p:par>
                                <p:cTn id="97" presetID="4" presetClass="entr" presetSubtype="16" fill="hold" grpId="0" nodeType="withEffect">
                                  <p:stCondLst>
                                    <p:cond delay="0"/>
                                  </p:stCondLst>
                                  <p:childTnLst>
                                    <p:set>
                                      <p:cBhvr>
                                        <p:cTn id="98" dur="1" fill="hold">
                                          <p:stCondLst>
                                            <p:cond delay="0"/>
                                          </p:stCondLst>
                                        </p:cTn>
                                        <p:tgtEl>
                                          <p:spTgt spid="12317"/>
                                        </p:tgtEl>
                                        <p:attrNameLst>
                                          <p:attrName>style.visibility</p:attrName>
                                        </p:attrNameLst>
                                      </p:cBhvr>
                                      <p:to>
                                        <p:strVal val="visible"/>
                                      </p:to>
                                    </p:set>
                                    <p:animEffect transition="in" filter="box(in)">
                                      <p:cBhvr>
                                        <p:cTn id="99" dur="1000"/>
                                        <p:tgtEl>
                                          <p:spTgt spid="12317"/>
                                        </p:tgtEl>
                                      </p:cBhvr>
                                    </p:animEffect>
                                  </p:childTnLst>
                                </p:cTn>
                              </p:par>
                            </p:childTnLst>
                          </p:cTn>
                        </p:par>
                      </p:childTnLst>
                    </p:cTn>
                  </p:par>
                  <p:par>
                    <p:cTn id="100" fill="hold">
                      <p:stCondLst>
                        <p:cond delay="indefinite"/>
                      </p:stCondLst>
                      <p:childTnLst>
                        <p:par>
                          <p:cTn id="101" fill="hold">
                            <p:stCondLst>
                              <p:cond delay="0"/>
                            </p:stCondLst>
                            <p:childTnLst>
                              <p:par>
                                <p:cTn id="102" presetID="4" presetClass="entr" presetSubtype="16" fill="hold" grpId="0" nodeType="clickEffect">
                                  <p:stCondLst>
                                    <p:cond delay="0"/>
                                  </p:stCondLst>
                                  <p:childTnLst>
                                    <p:set>
                                      <p:cBhvr>
                                        <p:cTn id="103" dur="1" fill="hold">
                                          <p:stCondLst>
                                            <p:cond delay="0"/>
                                          </p:stCondLst>
                                        </p:cTn>
                                        <p:tgtEl>
                                          <p:spTgt spid="12330"/>
                                        </p:tgtEl>
                                        <p:attrNameLst>
                                          <p:attrName>style.visibility</p:attrName>
                                        </p:attrNameLst>
                                      </p:cBhvr>
                                      <p:to>
                                        <p:strVal val="visible"/>
                                      </p:to>
                                    </p:set>
                                    <p:animEffect transition="in" filter="box(in)">
                                      <p:cBhvr>
                                        <p:cTn id="104" dur="1000"/>
                                        <p:tgtEl>
                                          <p:spTgt spid="123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10" grpId="0"/>
      <p:bldP spid="12311" grpId="0" animBg="1"/>
      <p:bldP spid="12313" grpId="0" animBg="1"/>
      <p:bldP spid="12316" grpId="0" animBg="1"/>
      <p:bldP spid="12317" grpId="0"/>
      <p:bldP spid="12319" grpId="0" animBg="1"/>
      <p:bldP spid="12320" grpId="0" animBg="1"/>
      <p:bldP spid="12321" grpId="0" animBg="1"/>
      <p:bldP spid="12322" grpId="0" animBg="1"/>
      <p:bldP spid="12323" grpId="0" animBg="1"/>
      <p:bldP spid="12324" grpId="0" animBg="1"/>
      <p:bldP spid="12325" grpId="0" animBg="1"/>
      <p:bldP spid="12326" grpId="0" animBg="1"/>
      <p:bldP spid="12327" grpId="0" animBg="1"/>
      <p:bldP spid="12328" grpId="0" animBg="1"/>
      <p:bldP spid="12329" grpId="0" animBg="1"/>
      <p:bldP spid="123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スライド番号プレースホルダ 3"/>
          <p:cNvSpPr>
            <a:spLocks noGrp="1"/>
          </p:cNvSpPr>
          <p:nvPr>
            <p:ph type="sldNum" sz="quarter" idx="12"/>
          </p:nvPr>
        </p:nvSpPr>
        <p:spPr>
          <a:xfrm>
            <a:off x="8229600" y="5972820"/>
            <a:ext cx="762000" cy="244475"/>
          </a:xfrm>
          <a:noFill/>
        </p:spPr>
        <p:txBody>
          <a:bodyPr/>
          <a:lstStyle/>
          <a:p>
            <a:fld id="{C3D818FD-C8D2-4EEF-A882-089079145ADB}" type="slidenum">
              <a:rPr lang="en-US" altLang="ja-JP">
                <a:ea typeface="ＭＳ Ｐゴシック" charset="-128"/>
              </a:rPr>
              <a:pPr/>
              <a:t>9</a:t>
            </a:fld>
            <a:endParaRPr lang="en-US" altLang="ja-JP">
              <a:ea typeface="ＭＳ Ｐゴシック" charset="-128"/>
            </a:endParaRPr>
          </a:p>
        </p:txBody>
      </p:sp>
      <p:sp>
        <p:nvSpPr>
          <p:cNvPr id="10293" name="Rectangle 53"/>
          <p:cNvSpPr>
            <a:spLocks noChangeArrowheads="1"/>
          </p:cNvSpPr>
          <p:nvPr/>
        </p:nvSpPr>
        <p:spPr bwMode="auto">
          <a:xfrm>
            <a:off x="6877050" y="4580583"/>
            <a:ext cx="1871663" cy="576262"/>
          </a:xfrm>
          <a:prstGeom prst="rect">
            <a:avLst/>
          </a:prstGeom>
          <a:solidFill>
            <a:srgbClr val="CCFFCC">
              <a:alpha val="50195"/>
            </a:srgbClr>
          </a:solidFill>
          <a:ln w="28575">
            <a:solidFill>
              <a:schemeClr val="tx1"/>
            </a:solidFill>
            <a:prstDash val="dash"/>
            <a:miter lim="800000"/>
            <a:headEnd/>
            <a:tailEnd/>
          </a:ln>
        </p:spPr>
        <p:txBody>
          <a:bodyPr wrap="none" anchor="ctr"/>
          <a:lstStyle/>
          <a:p>
            <a:endParaRPr lang="ja-JP" altLang="en-US"/>
          </a:p>
        </p:txBody>
      </p:sp>
      <p:sp>
        <p:nvSpPr>
          <p:cNvPr id="10291" name="Rectangle 51"/>
          <p:cNvSpPr>
            <a:spLocks noChangeArrowheads="1"/>
          </p:cNvSpPr>
          <p:nvPr/>
        </p:nvSpPr>
        <p:spPr bwMode="auto">
          <a:xfrm>
            <a:off x="323850" y="4580583"/>
            <a:ext cx="1800225" cy="576262"/>
          </a:xfrm>
          <a:prstGeom prst="rect">
            <a:avLst/>
          </a:prstGeom>
          <a:solidFill>
            <a:srgbClr val="CCFFCC">
              <a:alpha val="50195"/>
            </a:srgbClr>
          </a:solidFill>
          <a:ln w="28575">
            <a:solidFill>
              <a:schemeClr val="tx1"/>
            </a:solidFill>
            <a:prstDash val="dash"/>
            <a:miter lim="800000"/>
            <a:headEnd/>
            <a:tailEnd/>
          </a:ln>
        </p:spPr>
        <p:txBody>
          <a:bodyPr wrap="none" anchor="ctr"/>
          <a:lstStyle/>
          <a:p>
            <a:endParaRPr lang="ja-JP" altLang="en-US"/>
          </a:p>
        </p:txBody>
      </p:sp>
      <p:sp>
        <p:nvSpPr>
          <p:cNvPr id="10244" name="Rectangle 4"/>
          <p:cNvSpPr>
            <a:spLocks noChangeArrowheads="1"/>
          </p:cNvSpPr>
          <p:nvPr/>
        </p:nvSpPr>
        <p:spPr bwMode="auto">
          <a:xfrm>
            <a:off x="179388" y="202426"/>
            <a:ext cx="2888932" cy="553998"/>
          </a:xfrm>
          <a:prstGeom prst="rect">
            <a:avLst/>
          </a:prstGeom>
          <a:noFill/>
          <a:ln w="31750">
            <a:solidFill>
              <a:schemeClr val="tx1"/>
            </a:solidFill>
            <a:miter lim="800000"/>
            <a:headEnd/>
            <a:tailEnd/>
          </a:ln>
        </p:spPr>
        <p:txBody>
          <a:bodyPr wrap="none" anchor="ctr">
            <a:spAutoFit/>
          </a:bodyPr>
          <a:lstStyle/>
          <a:p>
            <a:r>
              <a:rPr lang="ja-JP" altLang="en-US" sz="3000" b="1" dirty="0"/>
              <a:t>連結貸借</a:t>
            </a:r>
            <a:r>
              <a:rPr lang="ja-JP" altLang="en-US" sz="3000" b="1" dirty="0" smtClean="0"/>
              <a:t>対照表</a:t>
            </a:r>
            <a:endParaRPr lang="ja-JP" altLang="en-US" sz="3000" dirty="0"/>
          </a:p>
        </p:txBody>
      </p:sp>
      <p:sp>
        <p:nvSpPr>
          <p:cNvPr id="10246" name="Oval 6"/>
          <p:cNvSpPr>
            <a:spLocks noChangeArrowheads="1"/>
          </p:cNvSpPr>
          <p:nvPr/>
        </p:nvSpPr>
        <p:spPr bwMode="auto">
          <a:xfrm>
            <a:off x="1331913" y="908323"/>
            <a:ext cx="1295400" cy="1152525"/>
          </a:xfrm>
          <a:prstGeom prst="ellipse">
            <a:avLst/>
          </a:prstGeom>
          <a:noFill/>
          <a:ln w="31750">
            <a:solidFill>
              <a:schemeClr val="tx1"/>
            </a:solidFill>
            <a:round/>
            <a:headEnd/>
            <a:tailEnd/>
          </a:ln>
        </p:spPr>
        <p:txBody>
          <a:bodyPr wrap="none" anchor="ctr"/>
          <a:lstStyle/>
          <a:p>
            <a:endParaRPr lang="ja-JP" altLang="en-US"/>
          </a:p>
        </p:txBody>
      </p:sp>
      <p:sp>
        <p:nvSpPr>
          <p:cNvPr id="10247" name="Text Box 7"/>
          <p:cNvSpPr txBox="1">
            <a:spLocks noChangeArrowheads="1"/>
          </p:cNvSpPr>
          <p:nvPr/>
        </p:nvSpPr>
        <p:spPr bwMode="auto">
          <a:xfrm>
            <a:off x="1547813" y="1268685"/>
            <a:ext cx="1008062" cy="396875"/>
          </a:xfrm>
          <a:prstGeom prst="rect">
            <a:avLst/>
          </a:prstGeom>
          <a:noFill/>
          <a:ln w="9525">
            <a:noFill/>
            <a:miter lim="800000"/>
            <a:headEnd/>
            <a:tailEnd/>
          </a:ln>
          <a:effectLst/>
        </p:spPr>
        <p:txBody>
          <a:bodyPr>
            <a:spAutoFit/>
          </a:bodyPr>
          <a:lstStyle/>
          <a:p>
            <a:pPr>
              <a:spcBef>
                <a:spcPct val="50000"/>
              </a:spcBef>
              <a:defRPr/>
            </a:pPr>
            <a:r>
              <a:rPr lang="ja-JP" altLang="en-US" sz="2000" b="1">
                <a:effectLst>
                  <a:outerShdw blurRad="38100" dist="38100" dir="2700000" algn="tl">
                    <a:srgbClr val="000000"/>
                  </a:outerShdw>
                </a:effectLst>
                <a:ea typeface="ＭＳ Ｐゴシック" pitchFamily="50" charset="-128"/>
              </a:rPr>
              <a:t>親会社</a:t>
            </a:r>
          </a:p>
        </p:txBody>
      </p:sp>
      <p:sp>
        <p:nvSpPr>
          <p:cNvPr id="10248" name="Oval 8"/>
          <p:cNvSpPr>
            <a:spLocks noChangeArrowheads="1"/>
          </p:cNvSpPr>
          <p:nvPr/>
        </p:nvSpPr>
        <p:spPr bwMode="auto">
          <a:xfrm>
            <a:off x="6156325" y="908323"/>
            <a:ext cx="1360488" cy="1152525"/>
          </a:xfrm>
          <a:prstGeom prst="ellipse">
            <a:avLst/>
          </a:prstGeom>
          <a:noFill/>
          <a:ln w="31750">
            <a:solidFill>
              <a:schemeClr val="tx1"/>
            </a:solidFill>
            <a:round/>
            <a:headEnd/>
            <a:tailEnd/>
          </a:ln>
        </p:spPr>
        <p:txBody>
          <a:bodyPr wrap="none" anchor="ctr"/>
          <a:lstStyle/>
          <a:p>
            <a:endParaRPr lang="ja-JP" altLang="en-US"/>
          </a:p>
        </p:txBody>
      </p:sp>
      <p:sp>
        <p:nvSpPr>
          <p:cNvPr id="10249" name="Text Box 9"/>
          <p:cNvSpPr txBox="1">
            <a:spLocks noChangeArrowheads="1"/>
          </p:cNvSpPr>
          <p:nvPr/>
        </p:nvSpPr>
        <p:spPr bwMode="auto">
          <a:xfrm>
            <a:off x="6300788" y="1268685"/>
            <a:ext cx="1144587" cy="396875"/>
          </a:xfrm>
          <a:prstGeom prst="rect">
            <a:avLst/>
          </a:prstGeom>
          <a:noFill/>
          <a:ln w="9525">
            <a:noFill/>
            <a:miter lim="800000"/>
            <a:headEnd/>
            <a:tailEnd/>
          </a:ln>
          <a:effectLst/>
        </p:spPr>
        <p:txBody>
          <a:bodyPr>
            <a:spAutoFit/>
          </a:bodyPr>
          <a:lstStyle/>
          <a:p>
            <a:pPr>
              <a:spcBef>
                <a:spcPct val="50000"/>
              </a:spcBef>
              <a:defRPr/>
            </a:pPr>
            <a:r>
              <a:rPr lang="ja-JP" altLang="en-US" sz="2000" b="1">
                <a:effectLst>
                  <a:outerShdw blurRad="38100" dist="38100" dir="2700000" algn="tl">
                    <a:srgbClr val="000000"/>
                  </a:outerShdw>
                </a:effectLst>
                <a:ea typeface="ＭＳ Ｐゴシック" pitchFamily="50" charset="-128"/>
              </a:rPr>
              <a:t>子会社</a:t>
            </a:r>
          </a:p>
        </p:txBody>
      </p:sp>
      <p:sp>
        <p:nvSpPr>
          <p:cNvPr id="10250" name="AutoShape 10"/>
          <p:cNvSpPr>
            <a:spLocks noChangeArrowheads="1"/>
          </p:cNvSpPr>
          <p:nvPr/>
        </p:nvSpPr>
        <p:spPr bwMode="auto">
          <a:xfrm>
            <a:off x="2843213" y="908323"/>
            <a:ext cx="3025775" cy="1152525"/>
          </a:xfrm>
          <a:prstGeom prst="rightArrow">
            <a:avLst>
              <a:gd name="adj1" fmla="val 50000"/>
              <a:gd name="adj2" fmla="val 65634"/>
            </a:avLst>
          </a:prstGeom>
          <a:noFill/>
          <a:ln w="28575">
            <a:solidFill>
              <a:schemeClr val="tx1"/>
            </a:solidFill>
            <a:miter lim="800000"/>
            <a:headEnd/>
            <a:tailEnd/>
          </a:ln>
        </p:spPr>
        <p:txBody>
          <a:bodyPr wrap="none" anchor="ctr"/>
          <a:lstStyle/>
          <a:p>
            <a:endParaRPr lang="ja-JP" altLang="en-US"/>
          </a:p>
        </p:txBody>
      </p:sp>
      <p:sp>
        <p:nvSpPr>
          <p:cNvPr id="10251" name="Text Box 11"/>
          <p:cNvSpPr txBox="1">
            <a:spLocks noChangeArrowheads="1"/>
          </p:cNvSpPr>
          <p:nvPr/>
        </p:nvSpPr>
        <p:spPr bwMode="auto">
          <a:xfrm>
            <a:off x="3522663" y="1268685"/>
            <a:ext cx="1554162" cy="396875"/>
          </a:xfrm>
          <a:prstGeom prst="rect">
            <a:avLst/>
          </a:prstGeom>
          <a:noFill/>
          <a:ln w="9525">
            <a:noFill/>
            <a:miter lim="800000"/>
            <a:headEnd/>
            <a:tailEnd/>
          </a:ln>
          <a:effectLst/>
        </p:spPr>
        <p:txBody>
          <a:bodyPr>
            <a:spAutoFit/>
          </a:bodyPr>
          <a:lstStyle/>
          <a:p>
            <a:pPr>
              <a:spcBef>
                <a:spcPct val="50000"/>
              </a:spcBef>
              <a:defRPr/>
            </a:pPr>
            <a:r>
              <a:rPr lang="ja-JP" altLang="en-US" sz="2000" b="1">
                <a:effectLst>
                  <a:outerShdw blurRad="38100" dist="38100" dir="2700000" algn="tl">
                    <a:srgbClr val="000000"/>
                  </a:outerShdw>
                </a:effectLst>
                <a:ea typeface="ＭＳ Ｐゴシック" pitchFamily="50" charset="-128"/>
              </a:rPr>
              <a:t>投　　　資</a:t>
            </a:r>
          </a:p>
        </p:txBody>
      </p:sp>
      <p:sp>
        <p:nvSpPr>
          <p:cNvPr id="10252" name="Line 12"/>
          <p:cNvSpPr>
            <a:spLocks noChangeShapeType="1"/>
          </p:cNvSpPr>
          <p:nvPr/>
        </p:nvSpPr>
        <p:spPr bwMode="auto">
          <a:xfrm>
            <a:off x="323850" y="3140720"/>
            <a:ext cx="3671888" cy="0"/>
          </a:xfrm>
          <a:prstGeom prst="line">
            <a:avLst/>
          </a:prstGeom>
          <a:noFill/>
          <a:ln w="31750">
            <a:solidFill>
              <a:schemeClr val="tx1"/>
            </a:solidFill>
            <a:round/>
            <a:headEnd/>
            <a:tailEnd/>
          </a:ln>
        </p:spPr>
        <p:txBody>
          <a:bodyPr/>
          <a:lstStyle/>
          <a:p>
            <a:endParaRPr lang="ja-JP" altLang="en-US"/>
          </a:p>
        </p:txBody>
      </p:sp>
      <p:sp>
        <p:nvSpPr>
          <p:cNvPr id="10253" name="Line 13"/>
          <p:cNvSpPr>
            <a:spLocks noChangeShapeType="1"/>
          </p:cNvSpPr>
          <p:nvPr/>
        </p:nvSpPr>
        <p:spPr bwMode="auto">
          <a:xfrm>
            <a:off x="2124075" y="3140720"/>
            <a:ext cx="0" cy="2016125"/>
          </a:xfrm>
          <a:prstGeom prst="line">
            <a:avLst/>
          </a:prstGeom>
          <a:noFill/>
          <a:ln w="31750">
            <a:solidFill>
              <a:schemeClr val="tx1"/>
            </a:solidFill>
            <a:round/>
            <a:headEnd/>
            <a:tailEnd/>
          </a:ln>
        </p:spPr>
        <p:txBody>
          <a:bodyPr/>
          <a:lstStyle/>
          <a:p>
            <a:endParaRPr lang="ja-JP" altLang="en-US"/>
          </a:p>
        </p:txBody>
      </p:sp>
      <p:sp>
        <p:nvSpPr>
          <p:cNvPr id="10256" name="Text Box 16"/>
          <p:cNvSpPr txBox="1">
            <a:spLocks noChangeArrowheads="1"/>
          </p:cNvSpPr>
          <p:nvPr/>
        </p:nvSpPr>
        <p:spPr bwMode="auto">
          <a:xfrm>
            <a:off x="971550" y="2708920"/>
            <a:ext cx="2376488" cy="396875"/>
          </a:xfrm>
          <a:prstGeom prst="rect">
            <a:avLst/>
          </a:prstGeom>
          <a:noFill/>
          <a:ln w="9525">
            <a:noFill/>
            <a:miter lim="800000"/>
            <a:headEnd/>
            <a:tailEnd/>
          </a:ln>
          <a:effectLst/>
        </p:spPr>
        <p:txBody>
          <a:bodyPr>
            <a:spAutoFit/>
          </a:bodyPr>
          <a:lstStyle/>
          <a:p>
            <a:pPr>
              <a:spcBef>
                <a:spcPct val="50000"/>
              </a:spcBef>
              <a:defRPr/>
            </a:pPr>
            <a:r>
              <a:rPr lang="ja-JP" altLang="en-US" sz="2000" b="1">
                <a:effectLst>
                  <a:outerShdw blurRad="38100" dist="38100" dir="2700000" algn="tl">
                    <a:srgbClr val="000000"/>
                  </a:outerShdw>
                </a:effectLst>
                <a:ea typeface="ＭＳ Ｐゴシック" pitchFamily="50" charset="-128"/>
              </a:rPr>
              <a:t>親会社貸借対照表</a:t>
            </a:r>
          </a:p>
        </p:txBody>
      </p:sp>
      <p:sp>
        <p:nvSpPr>
          <p:cNvPr id="10257" name="Text Box 17"/>
          <p:cNvSpPr txBox="1">
            <a:spLocks noChangeArrowheads="1"/>
          </p:cNvSpPr>
          <p:nvPr/>
        </p:nvSpPr>
        <p:spPr bwMode="auto">
          <a:xfrm>
            <a:off x="5724525" y="2780358"/>
            <a:ext cx="2376488" cy="396875"/>
          </a:xfrm>
          <a:prstGeom prst="rect">
            <a:avLst/>
          </a:prstGeom>
          <a:noFill/>
          <a:ln w="9525">
            <a:noFill/>
            <a:miter lim="800000"/>
            <a:headEnd/>
            <a:tailEnd/>
          </a:ln>
          <a:effectLst/>
        </p:spPr>
        <p:txBody>
          <a:bodyPr>
            <a:spAutoFit/>
          </a:bodyPr>
          <a:lstStyle/>
          <a:p>
            <a:pPr>
              <a:spcBef>
                <a:spcPct val="50000"/>
              </a:spcBef>
              <a:defRPr/>
            </a:pPr>
            <a:r>
              <a:rPr lang="ja-JP" altLang="en-US" sz="2000" b="1">
                <a:effectLst>
                  <a:outerShdw blurRad="38100" dist="38100" dir="2700000" algn="tl">
                    <a:srgbClr val="000000"/>
                  </a:outerShdw>
                </a:effectLst>
                <a:ea typeface="ＭＳ Ｐゴシック" pitchFamily="50" charset="-128"/>
              </a:rPr>
              <a:t>子会社貸借対照表</a:t>
            </a:r>
          </a:p>
        </p:txBody>
      </p:sp>
      <p:sp>
        <p:nvSpPr>
          <p:cNvPr id="10259" name="Line 19"/>
          <p:cNvSpPr>
            <a:spLocks noChangeShapeType="1"/>
          </p:cNvSpPr>
          <p:nvPr/>
        </p:nvSpPr>
        <p:spPr bwMode="auto">
          <a:xfrm>
            <a:off x="323850" y="3140720"/>
            <a:ext cx="0" cy="2016125"/>
          </a:xfrm>
          <a:prstGeom prst="line">
            <a:avLst/>
          </a:prstGeom>
          <a:noFill/>
          <a:ln w="9525">
            <a:solidFill>
              <a:schemeClr val="tx1"/>
            </a:solidFill>
            <a:round/>
            <a:headEnd/>
            <a:tailEnd/>
          </a:ln>
        </p:spPr>
        <p:txBody>
          <a:bodyPr/>
          <a:lstStyle/>
          <a:p>
            <a:endParaRPr lang="ja-JP" altLang="en-US"/>
          </a:p>
        </p:txBody>
      </p:sp>
      <p:sp>
        <p:nvSpPr>
          <p:cNvPr id="10260" name="Line 20"/>
          <p:cNvSpPr>
            <a:spLocks noChangeShapeType="1"/>
          </p:cNvSpPr>
          <p:nvPr/>
        </p:nvSpPr>
        <p:spPr bwMode="auto">
          <a:xfrm>
            <a:off x="323850" y="5156845"/>
            <a:ext cx="1800225" cy="0"/>
          </a:xfrm>
          <a:prstGeom prst="line">
            <a:avLst/>
          </a:prstGeom>
          <a:noFill/>
          <a:ln w="9525">
            <a:solidFill>
              <a:schemeClr val="tx1"/>
            </a:solidFill>
            <a:round/>
            <a:headEnd/>
            <a:tailEnd/>
          </a:ln>
        </p:spPr>
        <p:txBody>
          <a:bodyPr/>
          <a:lstStyle/>
          <a:p>
            <a:endParaRPr lang="ja-JP" altLang="en-US"/>
          </a:p>
        </p:txBody>
      </p:sp>
      <p:sp>
        <p:nvSpPr>
          <p:cNvPr id="10261" name="Text Box 21"/>
          <p:cNvSpPr txBox="1">
            <a:spLocks noChangeArrowheads="1"/>
          </p:cNvSpPr>
          <p:nvPr/>
        </p:nvSpPr>
        <p:spPr bwMode="auto">
          <a:xfrm>
            <a:off x="539750" y="3716983"/>
            <a:ext cx="1295400" cy="457200"/>
          </a:xfrm>
          <a:prstGeom prst="rect">
            <a:avLst/>
          </a:prstGeom>
          <a:noFill/>
          <a:ln w="9525">
            <a:noFill/>
            <a:miter lim="800000"/>
            <a:headEnd/>
            <a:tailEnd/>
          </a:ln>
          <a:effectLst/>
        </p:spPr>
        <p:txBody>
          <a:bodyPr>
            <a:spAutoFit/>
          </a:bodyPr>
          <a:lstStyle/>
          <a:p>
            <a:pPr>
              <a:spcBef>
                <a:spcPct val="50000"/>
              </a:spcBef>
              <a:defRPr/>
            </a:pPr>
            <a:r>
              <a:rPr lang="en-US" altLang="ja-JP" sz="2400" b="1" dirty="0">
                <a:effectLst>
                  <a:outerShdw blurRad="38100" dist="38100" dir="2700000" algn="tl">
                    <a:srgbClr val="000000"/>
                  </a:outerShdw>
                </a:effectLst>
                <a:ea typeface="ＭＳ Ｐゴシック" pitchFamily="50" charset="-128"/>
              </a:rPr>
              <a:t> </a:t>
            </a:r>
            <a:r>
              <a:rPr lang="ja-JP" altLang="en-US" sz="2400" b="1" dirty="0" smtClean="0">
                <a:effectLst>
                  <a:outerShdw blurRad="38100" dist="38100" dir="2700000" algn="tl">
                    <a:srgbClr val="000000"/>
                  </a:outerShdw>
                </a:effectLst>
                <a:ea typeface="ＭＳ Ｐゴシック" pitchFamily="50" charset="-128"/>
              </a:rPr>
              <a:t>資</a:t>
            </a:r>
            <a:r>
              <a:rPr lang="ja-JP" altLang="en-US" sz="2400" b="1" dirty="0">
                <a:effectLst>
                  <a:outerShdw blurRad="38100" dist="38100" dir="2700000" algn="tl">
                    <a:srgbClr val="000000"/>
                  </a:outerShdw>
                </a:effectLst>
                <a:ea typeface="ＭＳ Ｐゴシック" pitchFamily="50" charset="-128"/>
              </a:rPr>
              <a:t>　産</a:t>
            </a:r>
          </a:p>
        </p:txBody>
      </p:sp>
      <p:sp>
        <p:nvSpPr>
          <p:cNvPr id="10271" name="Line 31"/>
          <p:cNvSpPr>
            <a:spLocks noChangeShapeType="1"/>
          </p:cNvSpPr>
          <p:nvPr/>
        </p:nvSpPr>
        <p:spPr bwMode="auto">
          <a:xfrm>
            <a:off x="2124075" y="4077345"/>
            <a:ext cx="1871663" cy="0"/>
          </a:xfrm>
          <a:prstGeom prst="line">
            <a:avLst/>
          </a:prstGeom>
          <a:noFill/>
          <a:ln w="9525">
            <a:solidFill>
              <a:schemeClr val="tx1"/>
            </a:solidFill>
            <a:round/>
            <a:headEnd/>
            <a:tailEnd/>
          </a:ln>
        </p:spPr>
        <p:txBody>
          <a:bodyPr/>
          <a:lstStyle/>
          <a:p>
            <a:endParaRPr lang="ja-JP" altLang="en-US"/>
          </a:p>
        </p:txBody>
      </p:sp>
      <p:sp>
        <p:nvSpPr>
          <p:cNvPr id="10272" name="Line 32"/>
          <p:cNvSpPr>
            <a:spLocks noChangeShapeType="1"/>
          </p:cNvSpPr>
          <p:nvPr/>
        </p:nvSpPr>
        <p:spPr bwMode="auto">
          <a:xfrm>
            <a:off x="3995738" y="3140720"/>
            <a:ext cx="0" cy="936625"/>
          </a:xfrm>
          <a:prstGeom prst="line">
            <a:avLst/>
          </a:prstGeom>
          <a:noFill/>
          <a:ln w="9525">
            <a:solidFill>
              <a:schemeClr val="tx1"/>
            </a:solidFill>
            <a:round/>
            <a:headEnd/>
            <a:tailEnd/>
          </a:ln>
        </p:spPr>
        <p:txBody>
          <a:bodyPr/>
          <a:lstStyle/>
          <a:p>
            <a:endParaRPr lang="ja-JP" altLang="en-US"/>
          </a:p>
        </p:txBody>
      </p:sp>
      <p:sp>
        <p:nvSpPr>
          <p:cNvPr id="10273" name="Line 33"/>
          <p:cNvSpPr>
            <a:spLocks noChangeShapeType="1"/>
          </p:cNvSpPr>
          <p:nvPr/>
        </p:nvSpPr>
        <p:spPr bwMode="auto">
          <a:xfrm>
            <a:off x="2124075" y="5156845"/>
            <a:ext cx="1871663" cy="0"/>
          </a:xfrm>
          <a:prstGeom prst="line">
            <a:avLst/>
          </a:prstGeom>
          <a:noFill/>
          <a:ln w="9525">
            <a:solidFill>
              <a:schemeClr val="tx1"/>
            </a:solidFill>
            <a:round/>
            <a:headEnd/>
            <a:tailEnd/>
          </a:ln>
        </p:spPr>
        <p:txBody>
          <a:bodyPr/>
          <a:lstStyle/>
          <a:p>
            <a:endParaRPr lang="ja-JP" altLang="en-US"/>
          </a:p>
        </p:txBody>
      </p:sp>
      <p:sp>
        <p:nvSpPr>
          <p:cNvPr id="10274" name="Line 34"/>
          <p:cNvSpPr>
            <a:spLocks noChangeShapeType="1"/>
          </p:cNvSpPr>
          <p:nvPr/>
        </p:nvSpPr>
        <p:spPr bwMode="auto">
          <a:xfrm>
            <a:off x="3995738" y="4077345"/>
            <a:ext cx="0" cy="1079500"/>
          </a:xfrm>
          <a:prstGeom prst="line">
            <a:avLst/>
          </a:prstGeom>
          <a:noFill/>
          <a:ln w="9525">
            <a:solidFill>
              <a:schemeClr val="tx1"/>
            </a:solidFill>
            <a:round/>
            <a:headEnd/>
            <a:tailEnd/>
          </a:ln>
        </p:spPr>
        <p:txBody>
          <a:bodyPr/>
          <a:lstStyle/>
          <a:p>
            <a:endParaRPr lang="ja-JP" altLang="en-US"/>
          </a:p>
        </p:txBody>
      </p:sp>
      <p:sp>
        <p:nvSpPr>
          <p:cNvPr id="10275" name="Text Box 35"/>
          <p:cNvSpPr txBox="1">
            <a:spLocks noChangeArrowheads="1"/>
          </p:cNvSpPr>
          <p:nvPr/>
        </p:nvSpPr>
        <p:spPr bwMode="auto">
          <a:xfrm>
            <a:off x="2484438" y="3429645"/>
            <a:ext cx="1368425"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負　　債</a:t>
            </a:r>
          </a:p>
        </p:txBody>
      </p:sp>
      <p:sp>
        <p:nvSpPr>
          <p:cNvPr id="10276" name="Text Box 36"/>
          <p:cNvSpPr txBox="1">
            <a:spLocks noChangeArrowheads="1"/>
          </p:cNvSpPr>
          <p:nvPr/>
        </p:nvSpPr>
        <p:spPr bwMode="auto">
          <a:xfrm>
            <a:off x="2411413" y="4364683"/>
            <a:ext cx="1295400" cy="457200"/>
          </a:xfrm>
          <a:prstGeom prst="rect">
            <a:avLst/>
          </a:prstGeom>
          <a:noFill/>
          <a:ln w="9525">
            <a:noFill/>
            <a:miter lim="800000"/>
            <a:headEnd/>
            <a:tailEnd/>
          </a:ln>
          <a:effectLst/>
        </p:spPr>
        <p:txBody>
          <a:bodyPr>
            <a:spAutoFit/>
          </a:bodyPr>
          <a:lstStyle/>
          <a:p>
            <a:pPr>
              <a:spcBef>
                <a:spcPct val="50000"/>
              </a:spcBef>
              <a:defRPr/>
            </a:pPr>
            <a:r>
              <a:rPr lang="ja-JP" altLang="en-US" sz="2400" b="1" dirty="0">
                <a:effectLst>
                  <a:outerShdw blurRad="38100" dist="38100" dir="2700000" algn="tl">
                    <a:srgbClr val="000000"/>
                  </a:outerShdw>
                </a:effectLst>
                <a:ea typeface="ＭＳ Ｐゴシック" pitchFamily="50" charset="-128"/>
              </a:rPr>
              <a:t>資　　本</a:t>
            </a:r>
          </a:p>
        </p:txBody>
      </p:sp>
      <p:sp>
        <p:nvSpPr>
          <p:cNvPr id="10277" name="Line 37"/>
          <p:cNvSpPr>
            <a:spLocks noChangeShapeType="1"/>
          </p:cNvSpPr>
          <p:nvPr/>
        </p:nvSpPr>
        <p:spPr bwMode="auto">
          <a:xfrm>
            <a:off x="5075238" y="3212158"/>
            <a:ext cx="3671887" cy="0"/>
          </a:xfrm>
          <a:prstGeom prst="line">
            <a:avLst/>
          </a:prstGeom>
          <a:noFill/>
          <a:ln w="31750">
            <a:solidFill>
              <a:schemeClr val="tx1"/>
            </a:solidFill>
            <a:round/>
            <a:headEnd/>
            <a:tailEnd/>
          </a:ln>
        </p:spPr>
        <p:txBody>
          <a:bodyPr/>
          <a:lstStyle/>
          <a:p>
            <a:endParaRPr lang="ja-JP" altLang="en-US"/>
          </a:p>
        </p:txBody>
      </p:sp>
      <p:sp>
        <p:nvSpPr>
          <p:cNvPr id="10278" name="Line 38"/>
          <p:cNvSpPr>
            <a:spLocks noChangeShapeType="1"/>
          </p:cNvSpPr>
          <p:nvPr/>
        </p:nvSpPr>
        <p:spPr bwMode="auto">
          <a:xfrm>
            <a:off x="6875463" y="3212158"/>
            <a:ext cx="1587" cy="1944687"/>
          </a:xfrm>
          <a:prstGeom prst="line">
            <a:avLst/>
          </a:prstGeom>
          <a:noFill/>
          <a:ln w="31750">
            <a:solidFill>
              <a:schemeClr val="tx1"/>
            </a:solidFill>
            <a:round/>
            <a:headEnd/>
            <a:tailEnd/>
          </a:ln>
        </p:spPr>
        <p:txBody>
          <a:bodyPr/>
          <a:lstStyle/>
          <a:p>
            <a:endParaRPr lang="ja-JP" altLang="en-US"/>
          </a:p>
        </p:txBody>
      </p:sp>
      <p:sp>
        <p:nvSpPr>
          <p:cNvPr id="10279" name="Line 39"/>
          <p:cNvSpPr>
            <a:spLocks noChangeShapeType="1"/>
          </p:cNvSpPr>
          <p:nvPr/>
        </p:nvSpPr>
        <p:spPr bwMode="auto">
          <a:xfrm>
            <a:off x="5075238" y="3212158"/>
            <a:ext cx="1587" cy="1944687"/>
          </a:xfrm>
          <a:prstGeom prst="line">
            <a:avLst/>
          </a:prstGeom>
          <a:noFill/>
          <a:ln w="9525">
            <a:solidFill>
              <a:schemeClr val="tx1"/>
            </a:solidFill>
            <a:round/>
            <a:headEnd/>
            <a:tailEnd/>
          </a:ln>
        </p:spPr>
        <p:txBody>
          <a:bodyPr/>
          <a:lstStyle/>
          <a:p>
            <a:endParaRPr lang="ja-JP" altLang="en-US"/>
          </a:p>
        </p:txBody>
      </p:sp>
      <p:sp>
        <p:nvSpPr>
          <p:cNvPr id="10280" name="Line 40"/>
          <p:cNvSpPr>
            <a:spLocks noChangeShapeType="1"/>
          </p:cNvSpPr>
          <p:nvPr/>
        </p:nvSpPr>
        <p:spPr bwMode="auto">
          <a:xfrm>
            <a:off x="5076825" y="5156845"/>
            <a:ext cx="1800225" cy="0"/>
          </a:xfrm>
          <a:prstGeom prst="line">
            <a:avLst/>
          </a:prstGeom>
          <a:noFill/>
          <a:ln w="9525">
            <a:solidFill>
              <a:schemeClr val="tx1"/>
            </a:solidFill>
            <a:round/>
            <a:headEnd/>
            <a:tailEnd/>
          </a:ln>
        </p:spPr>
        <p:txBody>
          <a:bodyPr/>
          <a:lstStyle/>
          <a:p>
            <a:endParaRPr lang="ja-JP" altLang="en-US"/>
          </a:p>
        </p:txBody>
      </p:sp>
      <p:sp>
        <p:nvSpPr>
          <p:cNvPr id="10281" name="Text Box 41"/>
          <p:cNvSpPr txBox="1">
            <a:spLocks noChangeArrowheads="1"/>
          </p:cNvSpPr>
          <p:nvPr/>
        </p:nvSpPr>
        <p:spPr bwMode="auto">
          <a:xfrm>
            <a:off x="5292725" y="3861445"/>
            <a:ext cx="1295400" cy="457200"/>
          </a:xfrm>
          <a:prstGeom prst="rect">
            <a:avLst/>
          </a:prstGeom>
          <a:noFill/>
          <a:ln w="9525">
            <a:noFill/>
            <a:miter lim="800000"/>
            <a:headEnd/>
            <a:tailEnd/>
          </a:ln>
          <a:effectLst/>
        </p:spPr>
        <p:txBody>
          <a:bodyPr>
            <a:spAutoFit/>
          </a:bodyPr>
          <a:lstStyle/>
          <a:p>
            <a:pPr>
              <a:spcBef>
                <a:spcPct val="50000"/>
              </a:spcBef>
              <a:defRPr/>
            </a:pPr>
            <a:r>
              <a:rPr lang="en-US" altLang="ja-JP" sz="2400" b="1" dirty="0">
                <a:effectLst>
                  <a:outerShdw blurRad="38100" dist="38100" dir="2700000" algn="tl">
                    <a:srgbClr val="000000"/>
                  </a:outerShdw>
                </a:effectLst>
                <a:ea typeface="ＭＳ Ｐゴシック" pitchFamily="50" charset="-128"/>
              </a:rPr>
              <a:t> </a:t>
            </a:r>
            <a:r>
              <a:rPr lang="ja-JP" altLang="en-US" sz="2400" b="1" dirty="0" smtClean="0">
                <a:effectLst>
                  <a:outerShdw blurRad="38100" dist="38100" dir="2700000" algn="tl">
                    <a:srgbClr val="000000"/>
                  </a:outerShdw>
                </a:effectLst>
                <a:ea typeface="ＭＳ Ｐゴシック" pitchFamily="50" charset="-128"/>
              </a:rPr>
              <a:t>資</a:t>
            </a:r>
            <a:r>
              <a:rPr lang="ja-JP" altLang="en-US" sz="2400" b="1" dirty="0">
                <a:effectLst>
                  <a:outerShdw blurRad="38100" dist="38100" dir="2700000" algn="tl">
                    <a:srgbClr val="000000"/>
                  </a:outerShdw>
                </a:effectLst>
                <a:ea typeface="ＭＳ Ｐゴシック" pitchFamily="50" charset="-128"/>
              </a:rPr>
              <a:t>　産</a:t>
            </a:r>
          </a:p>
        </p:txBody>
      </p:sp>
      <p:sp>
        <p:nvSpPr>
          <p:cNvPr id="10282" name="Line 42"/>
          <p:cNvSpPr>
            <a:spLocks noChangeShapeType="1"/>
          </p:cNvSpPr>
          <p:nvPr/>
        </p:nvSpPr>
        <p:spPr bwMode="auto">
          <a:xfrm>
            <a:off x="6877050" y="4580583"/>
            <a:ext cx="1871663" cy="0"/>
          </a:xfrm>
          <a:prstGeom prst="line">
            <a:avLst/>
          </a:prstGeom>
          <a:noFill/>
          <a:ln w="9525">
            <a:solidFill>
              <a:schemeClr val="tx1"/>
            </a:solidFill>
            <a:round/>
            <a:headEnd/>
            <a:tailEnd/>
          </a:ln>
        </p:spPr>
        <p:txBody>
          <a:bodyPr/>
          <a:lstStyle/>
          <a:p>
            <a:endParaRPr lang="ja-JP" altLang="en-US"/>
          </a:p>
        </p:txBody>
      </p:sp>
      <p:sp>
        <p:nvSpPr>
          <p:cNvPr id="10283" name="Line 43"/>
          <p:cNvSpPr>
            <a:spLocks noChangeShapeType="1"/>
          </p:cNvSpPr>
          <p:nvPr/>
        </p:nvSpPr>
        <p:spPr bwMode="auto">
          <a:xfrm>
            <a:off x="8747125" y="3212158"/>
            <a:ext cx="0" cy="936625"/>
          </a:xfrm>
          <a:prstGeom prst="line">
            <a:avLst/>
          </a:prstGeom>
          <a:noFill/>
          <a:ln w="9525">
            <a:solidFill>
              <a:schemeClr val="tx1"/>
            </a:solidFill>
            <a:round/>
            <a:headEnd/>
            <a:tailEnd/>
          </a:ln>
        </p:spPr>
        <p:txBody>
          <a:bodyPr/>
          <a:lstStyle/>
          <a:p>
            <a:endParaRPr lang="ja-JP" altLang="en-US"/>
          </a:p>
        </p:txBody>
      </p:sp>
      <p:sp>
        <p:nvSpPr>
          <p:cNvPr id="10284" name="Line 44"/>
          <p:cNvSpPr>
            <a:spLocks noChangeShapeType="1"/>
          </p:cNvSpPr>
          <p:nvPr/>
        </p:nvSpPr>
        <p:spPr bwMode="auto">
          <a:xfrm>
            <a:off x="6877050" y="5156845"/>
            <a:ext cx="1871663" cy="0"/>
          </a:xfrm>
          <a:prstGeom prst="line">
            <a:avLst/>
          </a:prstGeom>
          <a:noFill/>
          <a:ln w="9525">
            <a:solidFill>
              <a:schemeClr val="tx1"/>
            </a:solidFill>
            <a:round/>
            <a:headEnd/>
            <a:tailEnd/>
          </a:ln>
        </p:spPr>
        <p:txBody>
          <a:bodyPr/>
          <a:lstStyle/>
          <a:p>
            <a:endParaRPr lang="ja-JP" altLang="en-US"/>
          </a:p>
        </p:txBody>
      </p:sp>
      <p:sp>
        <p:nvSpPr>
          <p:cNvPr id="10285" name="Line 45"/>
          <p:cNvSpPr>
            <a:spLocks noChangeShapeType="1"/>
          </p:cNvSpPr>
          <p:nvPr/>
        </p:nvSpPr>
        <p:spPr bwMode="auto">
          <a:xfrm>
            <a:off x="8747125" y="4148783"/>
            <a:ext cx="1588" cy="1008062"/>
          </a:xfrm>
          <a:prstGeom prst="line">
            <a:avLst/>
          </a:prstGeom>
          <a:noFill/>
          <a:ln w="9525">
            <a:solidFill>
              <a:schemeClr val="tx1"/>
            </a:solidFill>
            <a:round/>
            <a:headEnd/>
            <a:tailEnd/>
          </a:ln>
        </p:spPr>
        <p:txBody>
          <a:bodyPr/>
          <a:lstStyle/>
          <a:p>
            <a:endParaRPr lang="ja-JP" altLang="en-US"/>
          </a:p>
        </p:txBody>
      </p:sp>
      <p:sp>
        <p:nvSpPr>
          <p:cNvPr id="10286" name="Text Box 46"/>
          <p:cNvSpPr txBox="1">
            <a:spLocks noChangeArrowheads="1"/>
          </p:cNvSpPr>
          <p:nvPr/>
        </p:nvSpPr>
        <p:spPr bwMode="auto">
          <a:xfrm>
            <a:off x="7235825" y="3501083"/>
            <a:ext cx="1368425"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負　　債</a:t>
            </a:r>
          </a:p>
        </p:txBody>
      </p:sp>
      <p:sp>
        <p:nvSpPr>
          <p:cNvPr id="10287" name="Text Box 47"/>
          <p:cNvSpPr txBox="1">
            <a:spLocks noChangeArrowheads="1"/>
          </p:cNvSpPr>
          <p:nvPr/>
        </p:nvSpPr>
        <p:spPr bwMode="auto">
          <a:xfrm>
            <a:off x="7235825" y="4653608"/>
            <a:ext cx="1295400"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資　　本</a:t>
            </a:r>
          </a:p>
        </p:txBody>
      </p:sp>
      <p:sp>
        <p:nvSpPr>
          <p:cNvPr id="10289" name="Line 49"/>
          <p:cNvSpPr>
            <a:spLocks noChangeShapeType="1"/>
          </p:cNvSpPr>
          <p:nvPr/>
        </p:nvSpPr>
        <p:spPr bwMode="auto">
          <a:xfrm>
            <a:off x="323850" y="4580583"/>
            <a:ext cx="1800225" cy="0"/>
          </a:xfrm>
          <a:prstGeom prst="line">
            <a:avLst/>
          </a:prstGeom>
          <a:noFill/>
          <a:ln w="9525">
            <a:solidFill>
              <a:schemeClr val="tx1"/>
            </a:solidFill>
            <a:prstDash val="dash"/>
            <a:round/>
            <a:headEnd/>
            <a:tailEnd/>
          </a:ln>
        </p:spPr>
        <p:txBody>
          <a:bodyPr/>
          <a:lstStyle/>
          <a:p>
            <a:endParaRPr lang="ja-JP" altLang="en-US"/>
          </a:p>
        </p:txBody>
      </p:sp>
      <p:sp>
        <p:nvSpPr>
          <p:cNvPr id="10290" name="Text Box 50"/>
          <p:cNvSpPr txBox="1">
            <a:spLocks noChangeArrowheads="1"/>
          </p:cNvSpPr>
          <p:nvPr/>
        </p:nvSpPr>
        <p:spPr bwMode="auto">
          <a:xfrm>
            <a:off x="395288" y="4725045"/>
            <a:ext cx="1584325" cy="396875"/>
          </a:xfrm>
          <a:prstGeom prst="rect">
            <a:avLst/>
          </a:prstGeom>
          <a:noFill/>
          <a:ln w="9525">
            <a:noFill/>
            <a:miter lim="800000"/>
            <a:headEnd/>
            <a:tailEnd/>
          </a:ln>
          <a:effectLst/>
        </p:spPr>
        <p:txBody>
          <a:bodyPr>
            <a:spAutoFit/>
          </a:bodyPr>
          <a:lstStyle/>
          <a:p>
            <a:pPr>
              <a:spcBef>
                <a:spcPct val="50000"/>
              </a:spcBef>
              <a:defRPr/>
            </a:pPr>
            <a:r>
              <a:rPr lang="ja-JP" altLang="en-US" sz="2000" b="1">
                <a:effectLst>
                  <a:outerShdw blurRad="38100" dist="38100" dir="2700000" algn="tl">
                    <a:srgbClr val="000000"/>
                  </a:outerShdw>
                </a:effectLst>
                <a:ea typeface="ＭＳ Ｐゴシック" pitchFamily="50" charset="-128"/>
              </a:rPr>
              <a:t>子会社投資</a:t>
            </a:r>
          </a:p>
        </p:txBody>
      </p:sp>
      <p:sp>
        <p:nvSpPr>
          <p:cNvPr id="10292" name="AutoShape 52"/>
          <p:cNvSpPr>
            <a:spLocks noChangeArrowheads="1"/>
          </p:cNvSpPr>
          <p:nvPr/>
        </p:nvSpPr>
        <p:spPr bwMode="auto">
          <a:xfrm>
            <a:off x="1908175" y="4725045"/>
            <a:ext cx="5256213" cy="360363"/>
          </a:xfrm>
          <a:prstGeom prst="rightArrow">
            <a:avLst>
              <a:gd name="adj1" fmla="val 50000"/>
              <a:gd name="adj2" fmla="val 364647"/>
            </a:avLst>
          </a:prstGeom>
          <a:noFill/>
          <a:ln w="28575">
            <a:solidFill>
              <a:srgbClr val="FF0000"/>
            </a:solidFill>
            <a:miter lim="800000"/>
            <a:headEnd/>
            <a:tailEnd/>
          </a:ln>
        </p:spPr>
        <p:txBody>
          <a:bodyPr wrap="none" anchor="ctr"/>
          <a:lstStyle/>
          <a:p>
            <a:endParaRPr lang="ja-JP" altLang="en-US"/>
          </a:p>
        </p:txBody>
      </p:sp>
      <p:sp>
        <p:nvSpPr>
          <p:cNvPr id="10294" name="Line 54"/>
          <p:cNvSpPr>
            <a:spLocks noChangeShapeType="1"/>
          </p:cNvSpPr>
          <p:nvPr/>
        </p:nvSpPr>
        <p:spPr bwMode="auto">
          <a:xfrm flipV="1">
            <a:off x="1116013" y="5229870"/>
            <a:ext cx="0" cy="863600"/>
          </a:xfrm>
          <a:prstGeom prst="line">
            <a:avLst/>
          </a:prstGeom>
          <a:noFill/>
          <a:ln w="28575">
            <a:solidFill>
              <a:schemeClr val="tx1"/>
            </a:solidFill>
            <a:round/>
            <a:headEnd/>
            <a:tailEnd type="triangle" w="lg" len="med"/>
          </a:ln>
        </p:spPr>
        <p:txBody>
          <a:bodyPr/>
          <a:lstStyle/>
          <a:p>
            <a:endParaRPr lang="ja-JP" altLang="en-US"/>
          </a:p>
        </p:txBody>
      </p:sp>
      <p:sp>
        <p:nvSpPr>
          <p:cNvPr id="10295" name="Line 55"/>
          <p:cNvSpPr>
            <a:spLocks noChangeShapeType="1"/>
          </p:cNvSpPr>
          <p:nvPr/>
        </p:nvSpPr>
        <p:spPr bwMode="auto">
          <a:xfrm>
            <a:off x="1116013" y="6093470"/>
            <a:ext cx="6769100" cy="0"/>
          </a:xfrm>
          <a:prstGeom prst="line">
            <a:avLst/>
          </a:prstGeom>
          <a:noFill/>
          <a:ln w="28575">
            <a:solidFill>
              <a:schemeClr val="tx1"/>
            </a:solidFill>
            <a:round/>
            <a:headEnd/>
            <a:tailEnd type="none" w="lg" len="med"/>
          </a:ln>
        </p:spPr>
        <p:txBody>
          <a:bodyPr/>
          <a:lstStyle/>
          <a:p>
            <a:endParaRPr lang="ja-JP" altLang="en-US"/>
          </a:p>
        </p:txBody>
      </p:sp>
      <p:sp>
        <p:nvSpPr>
          <p:cNvPr id="10296" name="Line 56"/>
          <p:cNvSpPr>
            <a:spLocks noChangeShapeType="1"/>
          </p:cNvSpPr>
          <p:nvPr/>
        </p:nvSpPr>
        <p:spPr bwMode="auto">
          <a:xfrm flipV="1">
            <a:off x="7885113" y="5229870"/>
            <a:ext cx="0" cy="863600"/>
          </a:xfrm>
          <a:prstGeom prst="line">
            <a:avLst/>
          </a:prstGeom>
          <a:noFill/>
          <a:ln w="28575">
            <a:solidFill>
              <a:schemeClr val="tx1"/>
            </a:solidFill>
            <a:round/>
            <a:headEnd/>
            <a:tailEnd type="triangle" w="lg" len="med"/>
          </a:ln>
        </p:spPr>
        <p:txBody>
          <a:bodyPr/>
          <a:lstStyle/>
          <a:p>
            <a:endParaRPr lang="ja-JP" altLang="en-US"/>
          </a:p>
        </p:txBody>
      </p:sp>
      <p:sp>
        <p:nvSpPr>
          <p:cNvPr id="10297" name="Text Box 57"/>
          <p:cNvSpPr txBox="1">
            <a:spLocks noChangeArrowheads="1"/>
          </p:cNvSpPr>
          <p:nvPr/>
        </p:nvSpPr>
        <p:spPr bwMode="auto">
          <a:xfrm>
            <a:off x="1116013" y="5588645"/>
            <a:ext cx="6840537" cy="396875"/>
          </a:xfrm>
          <a:prstGeom prst="rect">
            <a:avLst/>
          </a:prstGeom>
          <a:noFill/>
          <a:ln w="9525">
            <a:noFill/>
            <a:miter lim="800000"/>
            <a:headEnd/>
            <a:tailEnd/>
          </a:ln>
          <a:effectLst/>
        </p:spPr>
        <p:txBody>
          <a:bodyPr>
            <a:spAutoFit/>
          </a:bodyPr>
          <a:lstStyle/>
          <a:p>
            <a:pPr>
              <a:spcBef>
                <a:spcPct val="50000"/>
              </a:spcBef>
              <a:defRPr/>
            </a:pPr>
            <a:r>
              <a:rPr lang="ja-JP" altLang="en-US" sz="2000" b="1" dirty="0" smtClean="0">
                <a:solidFill>
                  <a:srgbClr val="002060"/>
                </a:solidFill>
                <a:effectLst>
                  <a:outerShdw blurRad="38100" dist="38100" dir="2700000" algn="tl">
                    <a:srgbClr val="000000"/>
                  </a:outerShdw>
                </a:effectLst>
                <a:ea typeface="ＭＳ Ｐゴシック" pitchFamily="50" charset="-128"/>
              </a:rPr>
              <a:t>　　子会社投資勘定を子会社の資産・負債に置き換える。</a:t>
            </a:r>
            <a:endParaRPr lang="ja-JP" altLang="en-US" sz="2000" b="1" dirty="0">
              <a:solidFill>
                <a:srgbClr val="002060"/>
              </a:solidFill>
              <a:effectLst>
                <a:outerShdw blurRad="38100" dist="38100" dir="2700000" algn="tl">
                  <a:srgbClr val="000000"/>
                </a:outerShdw>
              </a:effectLst>
              <a:ea typeface="ＭＳ Ｐゴシック"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additive="base">
                                        <p:cTn id="7" dur="1000" fill="hold"/>
                                        <p:tgtEl>
                                          <p:spTgt spid="10244"/>
                                        </p:tgtEl>
                                        <p:attrNameLst>
                                          <p:attrName>ppt_x</p:attrName>
                                        </p:attrNameLst>
                                      </p:cBhvr>
                                      <p:tavLst>
                                        <p:tav tm="0">
                                          <p:val>
                                            <p:strVal val="#ppt_x"/>
                                          </p:val>
                                        </p:tav>
                                        <p:tav tm="100000">
                                          <p:val>
                                            <p:strVal val="#ppt_x"/>
                                          </p:val>
                                        </p:tav>
                                      </p:tavLst>
                                    </p:anim>
                                    <p:anim calcmode="lin" valueType="num">
                                      <p:cBhvr additive="base">
                                        <p:cTn id="8" dur="1000" fill="hold"/>
                                        <p:tgtEl>
                                          <p:spTgt spid="1024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6"/>
                                        </p:tgtEl>
                                        <p:attrNameLst>
                                          <p:attrName>style.visibility</p:attrName>
                                        </p:attrNameLst>
                                      </p:cBhvr>
                                      <p:to>
                                        <p:strVal val="visible"/>
                                      </p:to>
                                    </p:set>
                                    <p:anim calcmode="lin" valueType="num">
                                      <p:cBhvr additive="base">
                                        <p:cTn id="13" dur="1000" fill="hold"/>
                                        <p:tgtEl>
                                          <p:spTgt spid="10246"/>
                                        </p:tgtEl>
                                        <p:attrNameLst>
                                          <p:attrName>ppt_x</p:attrName>
                                        </p:attrNameLst>
                                      </p:cBhvr>
                                      <p:tavLst>
                                        <p:tav tm="0">
                                          <p:val>
                                            <p:strVal val="0-#ppt_w/2"/>
                                          </p:val>
                                        </p:tav>
                                        <p:tav tm="100000">
                                          <p:val>
                                            <p:strVal val="#ppt_x"/>
                                          </p:val>
                                        </p:tav>
                                      </p:tavLst>
                                    </p:anim>
                                    <p:anim calcmode="lin" valueType="num">
                                      <p:cBhvr additive="base">
                                        <p:cTn id="14" dur="1000" fill="hold"/>
                                        <p:tgtEl>
                                          <p:spTgt spid="10246"/>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0247"/>
                                        </p:tgtEl>
                                        <p:attrNameLst>
                                          <p:attrName>style.visibility</p:attrName>
                                        </p:attrNameLst>
                                      </p:cBhvr>
                                      <p:to>
                                        <p:strVal val="visible"/>
                                      </p:to>
                                    </p:set>
                                    <p:anim calcmode="lin" valueType="num">
                                      <p:cBhvr additive="base">
                                        <p:cTn id="17" dur="1000" fill="hold"/>
                                        <p:tgtEl>
                                          <p:spTgt spid="10247"/>
                                        </p:tgtEl>
                                        <p:attrNameLst>
                                          <p:attrName>ppt_x</p:attrName>
                                        </p:attrNameLst>
                                      </p:cBhvr>
                                      <p:tavLst>
                                        <p:tav tm="0">
                                          <p:val>
                                            <p:strVal val="0-#ppt_w/2"/>
                                          </p:val>
                                        </p:tav>
                                        <p:tav tm="100000">
                                          <p:val>
                                            <p:strVal val="#ppt_x"/>
                                          </p:val>
                                        </p:tav>
                                      </p:tavLst>
                                    </p:anim>
                                    <p:anim calcmode="lin" valueType="num">
                                      <p:cBhvr additive="base">
                                        <p:cTn id="18" dur="1000" fill="hold"/>
                                        <p:tgtEl>
                                          <p:spTgt spid="1024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10248"/>
                                        </p:tgtEl>
                                        <p:attrNameLst>
                                          <p:attrName>style.visibility</p:attrName>
                                        </p:attrNameLst>
                                      </p:cBhvr>
                                      <p:to>
                                        <p:strVal val="visible"/>
                                      </p:to>
                                    </p:set>
                                    <p:anim calcmode="lin" valueType="num">
                                      <p:cBhvr additive="base">
                                        <p:cTn id="23" dur="1000" fill="hold"/>
                                        <p:tgtEl>
                                          <p:spTgt spid="10248"/>
                                        </p:tgtEl>
                                        <p:attrNameLst>
                                          <p:attrName>ppt_x</p:attrName>
                                        </p:attrNameLst>
                                      </p:cBhvr>
                                      <p:tavLst>
                                        <p:tav tm="0">
                                          <p:val>
                                            <p:strVal val="1+#ppt_w/2"/>
                                          </p:val>
                                        </p:tav>
                                        <p:tav tm="100000">
                                          <p:val>
                                            <p:strVal val="#ppt_x"/>
                                          </p:val>
                                        </p:tav>
                                      </p:tavLst>
                                    </p:anim>
                                    <p:anim calcmode="lin" valueType="num">
                                      <p:cBhvr additive="base">
                                        <p:cTn id="24" dur="1000" fill="hold"/>
                                        <p:tgtEl>
                                          <p:spTgt spid="10248"/>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0249"/>
                                        </p:tgtEl>
                                        <p:attrNameLst>
                                          <p:attrName>style.visibility</p:attrName>
                                        </p:attrNameLst>
                                      </p:cBhvr>
                                      <p:to>
                                        <p:strVal val="visible"/>
                                      </p:to>
                                    </p:set>
                                    <p:anim calcmode="lin" valueType="num">
                                      <p:cBhvr additive="base">
                                        <p:cTn id="27" dur="1000" fill="hold"/>
                                        <p:tgtEl>
                                          <p:spTgt spid="10249"/>
                                        </p:tgtEl>
                                        <p:attrNameLst>
                                          <p:attrName>ppt_x</p:attrName>
                                        </p:attrNameLst>
                                      </p:cBhvr>
                                      <p:tavLst>
                                        <p:tav tm="0">
                                          <p:val>
                                            <p:strVal val="1+#ppt_w/2"/>
                                          </p:val>
                                        </p:tav>
                                        <p:tav tm="100000">
                                          <p:val>
                                            <p:strVal val="#ppt_x"/>
                                          </p:val>
                                        </p:tav>
                                      </p:tavLst>
                                    </p:anim>
                                    <p:anim calcmode="lin" valueType="num">
                                      <p:cBhvr additive="base">
                                        <p:cTn id="28" dur="1000" fill="hold"/>
                                        <p:tgtEl>
                                          <p:spTgt spid="1024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0250"/>
                                        </p:tgtEl>
                                        <p:attrNameLst>
                                          <p:attrName>style.visibility</p:attrName>
                                        </p:attrNameLst>
                                      </p:cBhvr>
                                      <p:to>
                                        <p:strVal val="visible"/>
                                      </p:to>
                                    </p:set>
                                    <p:anim calcmode="lin" valueType="num">
                                      <p:cBhvr additive="base">
                                        <p:cTn id="33" dur="1000" fill="hold"/>
                                        <p:tgtEl>
                                          <p:spTgt spid="10250"/>
                                        </p:tgtEl>
                                        <p:attrNameLst>
                                          <p:attrName>ppt_x</p:attrName>
                                        </p:attrNameLst>
                                      </p:cBhvr>
                                      <p:tavLst>
                                        <p:tav tm="0">
                                          <p:val>
                                            <p:strVal val="0-#ppt_w/2"/>
                                          </p:val>
                                        </p:tav>
                                        <p:tav tm="100000">
                                          <p:val>
                                            <p:strVal val="#ppt_x"/>
                                          </p:val>
                                        </p:tav>
                                      </p:tavLst>
                                    </p:anim>
                                    <p:anim calcmode="lin" valueType="num">
                                      <p:cBhvr additive="base">
                                        <p:cTn id="34" dur="1000" fill="hold"/>
                                        <p:tgtEl>
                                          <p:spTgt spid="1025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251"/>
                                        </p:tgtEl>
                                        <p:attrNameLst>
                                          <p:attrName>style.visibility</p:attrName>
                                        </p:attrNameLst>
                                      </p:cBhvr>
                                      <p:to>
                                        <p:strVal val="visible"/>
                                      </p:to>
                                    </p:set>
                                    <p:anim calcmode="lin" valueType="num">
                                      <p:cBhvr additive="base">
                                        <p:cTn id="37" dur="1000" fill="hold"/>
                                        <p:tgtEl>
                                          <p:spTgt spid="10251"/>
                                        </p:tgtEl>
                                        <p:attrNameLst>
                                          <p:attrName>ppt_x</p:attrName>
                                        </p:attrNameLst>
                                      </p:cBhvr>
                                      <p:tavLst>
                                        <p:tav tm="0">
                                          <p:val>
                                            <p:strVal val="0-#ppt_w/2"/>
                                          </p:val>
                                        </p:tav>
                                        <p:tav tm="100000">
                                          <p:val>
                                            <p:strVal val="#ppt_x"/>
                                          </p:val>
                                        </p:tav>
                                      </p:tavLst>
                                    </p:anim>
                                    <p:anim calcmode="lin" valueType="num">
                                      <p:cBhvr additive="base">
                                        <p:cTn id="38" dur="1000" fill="hold"/>
                                        <p:tgtEl>
                                          <p:spTgt spid="10251"/>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0252"/>
                                        </p:tgtEl>
                                        <p:attrNameLst>
                                          <p:attrName>style.visibility</p:attrName>
                                        </p:attrNameLst>
                                      </p:cBhvr>
                                      <p:to>
                                        <p:strVal val="visible"/>
                                      </p:to>
                                    </p:set>
                                    <p:anim calcmode="lin" valueType="num">
                                      <p:cBhvr additive="base">
                                        <p:cTn id="43" dur="1000" fill="hold"/>
                                        <p:tgtEl>
                                          <p:spTgt spid="10252"/>
                                        </p:tgtEl>
                                        <p:attrNameLst>
                                          <p:attrName>ppt_x</p:attrName>
                                        </p:attrNameLst>
                                      </p:cBhvr>
                                      <p:tavLst>
                                        <p:tav tm="0">
                                          <p:val>
                                            <p:strVal val="0-#ppt_w/2"/>
                                          </p:val>
                                        </p:tav>
                                        <p:tav tm="100000">
                                          <p:val>
                                            <p:strVal val="#ppt_x"/>
                                          </p:val>
                                        </p:tav>
                                      </p:tavLst>
                                    </p:anim>
                                    <p:anim calcmode="lin" valueType="num">
                                      <p:cBhvr additive="base">
                                        <p:cTn id="44" dur="1000" fill="hold"/>
                                        <p:tgtEl>
                                          <p:spTgt spid="10252"/>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0253"/>
                                        </p:tgtEl>
                                        <p:attrNameLst>
                                          <p:attrName>style.visibility</p:attrName>
                                        </p:attrNameLst>
                                      </p:cBhvr>
                                      <p:to>
                                        <p:strVal val="visible"/>
                                      </p:to>
                                    </p:set>
                                    <p:anim calcmode="lin" valueType="num">
                                      <p:cBhvr additive="base">
                                        <p:cTn id="47" dur="1000" fill="hold"/>
                                        <p:tgtEl>
                                          <p:spTgt spid="10253"/>
                                        </p:tgtEl>
                                        <p:attrNameLst>
                                          <p:attrName>ppt_x</p:attrName>
                                        </p:attrNameLst>
                                      </p:cBhvr>
                                      <p:tavLst>
                                        <p:tav tm="0">
                                          <p:val>
                                            <p:strVal val="0-#ppt_w/2"/>
                                          </p:val>
                                        </p:tav>
                                        <p:tav tm="100000">
                                          <p:val>
                                            <p:strVal val="#ppt_x"/>
                                          </p:val>
                                        </p:tav>
                                      </p:tavLst>
                                    </p:anim>
                                    <p:anim calcmode="lin" valueType="num">
                                      <p:cBhvr additive="base">
                                        <p:cTn id="48" dur="1000" fill="hold"/>
                                        <p:tgtEl>
                                          <p:spTgt spid="10253"/>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0256"/>
                                        </p:tgtEl>
                                        <p:attrNameLst>
                                          <p:attrName>style.visibility</p:attrName>
                                        </p:attrNameLst>
                                      </p:cBhvr>
                                      <p:to>
                                        <p:strVal val="visible"/>
                                      </p:to>
                                    </p:set>
                                    <p:anim calcmode="lin" valueType="num">
                                      <p:cBhvr additive="base">
                                        <p:cTn id="51" dur="1000" fill="hold"/>
                                        <p:tgtEl>
                                          <p:spTgt spid="10256"/>
                                        </p:tgtEl>
                                        <p:attrNameLst>
                                          <p:attrName>ppt_x</p:attrName>
                                        </p:attrNameLst>
                                      </p:cBhvr>
                                      <p:tavLst>
                                        <p:tav tm="0">
                                          <p:val>
                                            <p:strVal val="0-#ppt_w/2"/>
                                          </p:val>
                                        </p:tav>
                                        <p:tav tm="100000">
                                          <p:val>
                                            <p:strVal val="#ppt_x"/>
                                          </p:val>
                                        </p:tav>
                                      </p:tavLst>
                                    </p:anim>
                                    <p:anim calcmode="lin" valueType="num">
                                      <p:cBhvr additive="base">
                                        <p:cTn id="52" dur="1000" fill="hold"/>
                                        <p:tgtEl>
                                          <p:spTgt spid="1025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0259"/>
                                        </p:tgtEl>
                                        <p:attrNameLst>
                                          <p:attrName>style.visibility</p:attrName>
                                        </p:attrNameLst>
                                      </p:cBhvr>
                                      <p:to>
                                        <p:strVal val="visible"/>
                                      </p:to>
                                    </p:set>
                                    <p:anim calcmode="lin" valueType="num">
                                      <p:cBhvr additive="base">
                                        <p:cTn id="55" dur="1000" fill="hold"/>
                                        <p:tgtEl>
                                          <p:spTgt spid="10259"/>
                                        </p:tgtEl>
                                        <p:attrNameLst>
                                          <p:attrName>ppt_x</p:attrName>
                                        </p:attrNameLst>
                                      </p:cBhvr>
                                      <p:tavLst>
                                        <p:tav tm="0">
                                          <p:val>
                                            <p:strVal val="0-#ppt_w/2"/>
                                          </p:val>
                                        </p:tav>
                                        <p:tav tm="100000">
                                          <p:val>
                                            <p:strVal val="#ppt_x"/>
                                          </p:val>
                                        </p:tav>
                                      </p:tavLst>
                                    </p:anim>
                                    <p:anim calcmode="lin" valueType="num">
                                      <p:cBhvr additive="base">
                                        <p:cTn id="56" dur="1000" fill="hold"/>
                                        <p:tgtEl>
                                          <p:spTgt spid="10259"/>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0260"/>
                                        </p:tgtEl>
                                        <p:attrNameLst>
                                          <p:attrName>style.visibility</p:attrName>
                                        </p:attrNameLst>
                                      </p:cBhvr>
                                      <p:to>
                                        <p:strVal val="visible"/>
                                      </p:to>
                                    </p:set>
                                    <p:anim calcmode="lin" valueType="num">
                                      <p:cBhvr additive="base">
                                        <p:cTn id="59" dur="1000" fill="hold"/>
                                        <p:tgtEl>
                                          <p:spTgt spid="10260"/>
                                        </p:tgtEl>
                                        <p:attrNameLst>
                                          <p:attrName>ppt_x</p:attrName>
                                        </p:attrNameLst>
                                      </p:cBhvr>
                                      <p:tavLst>
                                        <p:tav tm="0">
                                          <p:val>
                                            <p:strVal val="0-#ppt_w/2"/>
                                          </p:val>
                                        </p:tav>
                                        <p:tav tm="100000">
                                          <p:val>
                                            <p:strVal val="#ppt_x"/>
                                          </p:val>
                                        </p:tav>
                                      </p:tavLst>
                                    </p:anim>
                                    <p:anim calcmode="lin" valueType="num">
                                      <p:cBhvr additive="base">
                                        <p:cTn id="60" dur="1000" fill="hold"/>
                                        <p:tgtEl>
                                          <p:spTgt spid="10260"/>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0261"/>
                                        </p:tgtEl>
                                        <p:attrNameLst>
                                          <p:attrName>style.visibility</p:attrName>
                                        </p:attrNameLst>
                                      </p:cBhvr>
                                      <p:to>
                                        <p:strVal val="visible"/>
                                      </p:to>
                                    </p:set>
                                    <p:anim calcmode="lin" valueType="num">
                                      <p:cBhvr additive="base">
                                        <p:cTn id="63" dur="1000" fill="hold"/>
                                        <p:tgtEl>
                                          <p:spTgt spid="10261"/>
                                        </p:tgtEl>
                                        <p:attrNameLst>
                                          <p:attrName>ppt_x</p:attrName>
                                        </p:attrNameLst>
                                      </p:cBhvr>
                                      <p:tavLst>
                                        <p:tav tm="0">
                                          <p:val>
                                            <p:strVal val="0-#ppt_w/2"/>
                                          </p:val>
                                        </p:tav>
                                        <p:tav tm="100000">
                                          <p:val>
                                            <p:strVal val="#ppt_x"/>
                                          </p:val>
                                        </p:tav>
                                      </p:tavLst>
                                    </p:anim>
                                    <p:anim calcmode="lin" valueType="num">
                                      <p:cBhvr additive="base">
                                        <p:cTn id="64" dur="1000" fill="hold"/>
                                        <p:tgtEl>
                                          <p:spTgt spid="1026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0271"/>
                                        </p:tgtEl>
                                        <p:attrNameLst>
                                          <p:attrName>style.visibility</p:attrName>
                                        </p:attrNameLst>
                                      </p:cBhvr>
                                      <p:to>
                                        <p:strVal val="visible"/>
                                      </p:to>
                                    </p:set>
                                    <p:anim calcmode="lin" valueType="num">
                                      <p:cBhvr additive="base">
                                        <p:cTn id="67" dur="1000" fill="hold"/>
                                        <p:tgtEl>
                                          <p:spTgt spid="10271"/>
                                        </p:tgtEl>
                                        <p:attrNameLst>
                                          <p:attrName>ppt_x</p:attrName>
                                        </p:attrNameLst>
                                      </p:cBhvr>
                                      <p:tavLst>
                                        <p:tav tm="0">
                                          <p:val>
                                            <p:strVal val="0-#ppt_w/2"/>
                                          </p:val>
                                        </p:tav>
                                        <p:tav tm="100000">
                                          <p:val>
                                            <p:strVal val="#ppt_x"/>
                                          </p:val>
                                        </p:tav>
                                      </p:tavLst>
                                    </p:anim>
                                    <p:anim calcmode="lin" valueType="num">
                                      <p:cBhvr additive="base">
                                        <p:cTn id="68" dur="1000" fill="hold"/>
                                        <p:tgtEl>
                                          <p:spTgt spid="10271"/>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0272"/>
                                        </p:tgtEl>
                                        <p:attrNameLst>
                                          <p:attrName>style.visibility</p:attrName>
                                        </p:attrNameLst>
                                      </p:cBhvr>
                                      <p:to>
                                        <p:strVal val="visible"/>
                                      </p:to>
                                    </p:set>
                                    <p:anim calcmode="lin" valueType="num">
                                      <p:cBhvr additive="base">
                                        <p:cTn id="71" dur="1000" fill="hold"/>
                                        <p:tgtEl>
                                          <p:spTgt spid="10272"/>
                                        </p:tgtEl>
                                        <p:attrNameLst>
                                          <p:attrName>ppt_x</p:attrName>
                                        </p:attrNameLst>
                                      </p:cBhvr>
                                      <p:tavLst>
                                        <p:tav tm="0">
                                          <p:val>
                                            <p:strVal val="0-#ppt_w/2"/>
                                          </p:val>
                                        </p:tav>
                                        <p:tav tm="100000">
                                          <p:val>
                                            <p:strVal val="#ppt_x"/>
                                          </p:val>
                                        </p:tav>
                                      </p:tavLst>
                                    </p:anim>
                                    <p:anim calcmode="lin" valueType="num">
                                      <p:cBhvr additive="base">
                                        <p:cTn id="72" dur="1000" fill="hold"/>
                                        <p:tgtEl>
                                          <p:spTgt spid="10272"/>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10273"/>
                                        </p:tgtEl>
                                        <p:attrNameLst>
                                          <p:attrName>style.visibility</p:attrName>
                                        </p:attrNameLst>
                                      </p:cBhvr>
                                      <p:to>
                                        <p:strVal val="visible"/>
                                      </p:to>
                                    </p:set>
                                    <p:anim calcmode="lin" valueType="num">
                                      <p:cBhvr additive="base">
                                        <p:cTn id="75" dur="1000" fill="hold"/>
                                        <p:tgtEl>
                                          <p:spTgt spid="10273"/>
                                        </p:tgtEl>
                                        <p:attrNameLst>
                                          <p:attrName>ppt_x</p:attrName>
                                        </p:attrNameLst>
                                      </p:cBhvr>
                                      <p:tavLst>
                                        <p:tav tm="0">
                                          <p:val>
                                            <p:strVal val="0-#ppt_w/2"/>
                                          </p:val>
                                        </p:tav>
                                        <p:tav tm="100000">
                                          <p:val>
                                            <p:strVal val="#ppt_x"/>
                                          </p:val>
                                        </p:tav>
                                      </p:tavLst>
                                    </p:anim>
                                    <p:anim calcmode="lin" valueType="num">
                                      <p:cBhvr additive="base">
                                        <p:cTn id="76" dur="1000" fill="hold"/>
                                        <p:tgtEl>
                                          <p:spTgt spid="10273"/>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10274"/>
                                        </p:tgtEl>
                                        <p:attrNameLst>
                                          <p:attrName>style.visibility</p:attrName>
                                        </p:attrNameLst>
                                      </p:cBhvr>
                                      <p:to>
                                        <p:strVal val="visible"/>
                                      </p:to>
                                    </p:set>
                                    <p:anim calcmode="lin" valueType="num">
                                      <p:cBhvr additive="base">
                                        <p:cTn id="79" dur="1000" fill="hold"/>
                                        <p:tgtEl>
                                          <p:spTgt spid="10274"/>
                                        </p:tgtEl>
                                        <p:attrNameLst>
                                          <p:attrName>ppt_x</p:attrName>
                                        </p:attrNameLst>
                                      </p:cBhvr>
                                      <p:tavLst>
                                        <p:tav tm="0">
                                          <p:val>
                                            <p:strVal val="0-#ppt_w/2"/>
                                          </p:val>
                                        </p:tav>
                                        <p:tav tm="100000">
                                          <p:val>
                                            <p:strVal val="#ppt_x"/>
                                          </p:val>
                                        </p:tav>
                                      </p:tavLst>
                                    </p:anim>
                                    <p:anim calcmode="lin" valueType="num">
                                      <p:cBhvr additive="base">
                                        <p:cTn id="80" dur="1000" fill="hold"/>
                                        <p:tgtEl>
                                          <p:spTgt spid="10274"/>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10275"/>
                                        </p:tgtEl>
                                        <p:attrNameLst>
                                          <p:attrName>style.visibility</p:attrName>
                                        </p:attrNameLst>
                                      </p:cBhvr>
                                      <p:to>
                                        <p:strVal val="visible"/>
                                      </p:to>
                                    </p:set>
                                    <p:anim calcmode="lin" valueType="num">
                                      <p:cBhvr additive="base">
                                        <p:cTn id="83" dur="1000" fill="hold"/>
                                        <p:tgtEl>
                                          <p:spTgt spid="10275"/>
                                        </p:tgtEl>
                                        <p:attrNameLst>
                                          <p:attrName>ppt_x</p:attrName>
                                        </p:attrNameLst>
                                      </p:cBhvr>
                                      <p:tavLst>
                                        <p:tav tm="0">
                                          <p:val>
                                            <p:strVal val="0-#ppt_w/2"/>
                                          </p:val>
                                        </p:tav>
                                        <p:tav tm="100000">
                                          <p:val>
                                            <p:strVal val="#ppt_x"/>
                                          </p:val>
                                        </p:tav>
                                      </p:tavLst>
                                    </p:anim>
                                    <p:anim calcmode="lin" valueType="num">
                                      <p:cBhvr additive="base">
                                        <p:cTn id="84" dur="1000" fill="hold"/>
                                        <p:tgtEl>
                                          <p:spTgt spid="10275"/>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10276"/>
                                        </p:tgtEl>
                                        <p:attrNameLst>
                                          <p:attrName>style.visibility</p:attrName>
                                        </p:attrNameLst>
                                      </p:cBhvr>
                                      <p:to>
                                        <p:strVal val="visible"/>
                                      </p:to>
                                    </p:set>
                                    <p:anim calcmode="lin" valueType="num">
                                      <p:cBhvr additive="base">
                                        <p:cTn id="87" dur="1000" fill="hold"/>
                                        <p:tgtEl>
                                          <p:spTgt spid="10276"/>
                                        </p:tgtEl>
                                        <p:attrNameLst>
                                          <p:attrName>ppt_x</p:attrName>
                                        </p:attrNameLst>
                                      </p:cBhvr>
                                      <p:tavLst>
                                        <p:tav tm="0">
                                          <p:val>
                                            <p:strVal val="0-#ppt_w/2"/>
                                          </p:val>
                                        </p:tav>
                                        <p:tav tm="100000">
                                          <p:val>
                                            <p:strVal val="#ppt_x"/>
                                          </p:val>
                                        </p:tav>
                                      </p:tavLst>
                                    </p:anim>
                                    <p:anim calcmode="lin" valueType="num">
                                      <p:cBhvr additive="base">
                                        <p:cTn id="88" dur="1000" fill="hold"/>
                                        <p:tgtEl>
                                          <p:spTgt spid="10276"/>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2" fill="hold" grpId="0" nodeType="clickEffect">
                                  <p:stCondLst>
                                    <p:cond delay="0"/>
                                  </p:stCondLst>
                                  <p:childTnLst>
                                    <p:set>
                                      <p:cBhvr>
                                        <p:cTn id="92" dur="1" fill="hold">
                                          <p:stCondLst>
                                            <p:cond delay="0"/>
                                          </p:stCondLst>
                                        </p:cTn>
                                        <p:tgtEl>
                                          <p:spTgt spid="10257"/>
                                        </p:tgtEl>
                                        <p:attrNameLst>
                                          <p:attrName>style.visibility</p:attrName>
                                        </p:attrNameLst>
                                      </p:cBhvr>
                                      <p:to>
                                        <p:strVal val="visible"/>
                                      </p:to>
                                    </p:set>
                                    <p:anim calcmode="lin" valueType="num">
                                      <p:cBhvr additive="base">
                                        <p:cTn id="93" dur="1000" fill="hold"/>
                                        <p:tgtEl>
                                          <p:spTgt spid="10257"/>
                                        </p:tgtEl>
                                        <p:attrNameLst>
                                          <p:attrName>ppt_x</p:attrName>
                                        </p:attrNameLst>
                                      </p:cBhvr>
                                      <p:tavLst>
                                        <p:tav tm="0">
                                          <p:val>
                                            <p:strVal val="1+#ppt_w/2"/>
                                          </p:val>
                                        </p:tav>
                                        <p:tav tm="100000">
                                          <p:val>
                                            <p:strVal val="#ppt_x"/>
                                          </p:val>
                                        </p:tav>
                                      </p:tavLst>
                                    </p:anim>
                                    <p:anim calcmode="lin" valueType="num">
                                      <p:cBhvr additive="base">
                                        <p:cTn id="94" dur="1000" fill="hold"/>
                                        <p:tgtEl>
                                          <p:spTgt spid="10257"/>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0277"/>
                                        </p:tgtEl>
                                        <p:attrNameLst>
                                          <p:attrName>style.visibility</p:attrName>
                                        </p:attrNameLst>
                                      </p:cBhvr>
                                      <p:to>
                                        <p:strVal val="visible"/>
                                      </p:to>
                                    </p:set>
                                    <p:anim calcmode="lin" valueType="num">
                                      <p:cBhvr additive="base">
                                        <p:cTn id="97" dur="1000" fill="hold"/>
                                        <p:tgtEl>
                                          <p:spTgt spid="10277"/>
                                        </p:tgtEl>
                                        <p:attrNameLst>
                                          <p:attrName>ppt_x</p:attrName>
                                        </p:attrNameLst>
                                      </p:cBhvr>
                                      <p:tavLst>
                                        <p:tav tm="0">
                                          <p:val>
                                            <p:strVal val="1+#ppt_w/2"/>
                                          </p:val>
                                        </p:tav>
                                        <p:tav tm="100000">
                                          <p:val>
                                            <p:strVal val="#ppt_x"/>
                                          </p:val>
                                        </p:tav>
                                      </p:tavLst>
                                    </p:anim>
                                    <p:anim calcmode="lin" valueType="num">
                                      <p:cBhvr additive="base">
                                        <p:cTn id="98" dur="1000" fill="hold"/>
                                        <p:tgtEl>
                                          <p:spTgt spid="10277"/>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0278"/>
                                        </p:tgtEl>
                                        <p:attrNameLst>
                                          <p:attrName>style.visibility</p:attrName>
                                        </p:attrNameLst>
                                      </p:cBhvr>
                                      <p:to>
                                        <p:strVal val="visible"/>
                                      </p:to>
                                    </p:set>
                                    <p:anim calcmode="lin" valueType="num">
                                      <p:cBhvr additive="base">
                                        <p:cTn id="101" dur="1000" fill="hold"/>
                                        <p:tgtEl>
                                          <p:spTgt spid="10278"/>
                                        </p:tgtEl>
                                        <p:attrNameLst>
                                          <p:attrName>ppt_x</p:attrName>
                                        </p:attrNameLst>
                                      </p:cBhvr>
                                      <p:tavLst>
                                        <p:tav tm="0">
                                          <p:val>
                                            <p:strVal val="1+#ppt_w/2"/>
                                          </p:val>
                                        </p:tav>
                                        <p:tav tm="100000">
                                          <p:val>
                                            <p:strVal val="#ppt_x"/>
                                          </p:val>
                                        </p:tav>
                                      </p:tavLst>
                                    </p:anim>
                                    <p:anim calcmode="lin" valueType="num">
                                      <p:cBhvr additive="base">
                                        <p:cTn id="102" dur="1000" fill="hold"/>
                                        <p:tgtEl>
                                          <p:spTgt spid="10278"/>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0279"/>
                                        </p:tgtEl>
                                        <p:attrNameLst>
                                          <p:attrName>style.visibility</p:attrName>
                                        </p:attrNameLst>
                                      </p:cBhvr>
                                      <p:to>
                                        <p:strVal val="visible"/>
                                      </p:to>
                                    </p:set>
                                    <p:anim calcmode="lin" valueType="num">
                                      <p:cBhvr additive="base">
                                        <p:cTn id="105" dur="1000" fill="hold"/>
                                        <p:tgtEl>
                                          <p:spTgt spid="10279"/>
                                        </p:tgtEl>
                                        <p:attrNameLst>
                                          <p:attrName>ppt_x</p:attrName>
                                        </p:attrNameLst>
                                      </p:cBhvr>
                                      <p:tavLst>
                                        <p:tav tm="0">
                                          <p:val>
                                            <p:strVal val="1+#ppt_w/2"/>
                                          </p:val>
                                        </p:tav>
                                        <p:tav tm="100000">
                                          <p:val>
                                            <p:strVal val="#ppt_x"/>
                                          </p:val>
                                        </p:tav>
                                      </p:tavLst>
                                    </p:anim>
                                    <p:anim calcmode="lin" valueType="num">
                                      <p:cBhvr additive="base">
                                        <p:cTn id="106" dur="1000" fill="hold"/>
                                        <p:tgtEl>
                                          <p:spTgt spid="10279"/>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0280"/>
                                        </p:tgtEl>
                                        <p:attrNameLst>
                                          <p:attrName>style.visibility</p:attrName>
                                        </p:attrNameLst>
                                      </p:cBhvr>
                                      <p:to>
                                        <p:strVal val="visible"/>
                                      </p:to>
                                    </p:set>
                                    <p:anim calcmode="lin" valueType="num">
                                      <p:cBhvr additive="base">
                                        <p:cTn id="109" dur="1000" fill="hold"/>
                                        <p:tgtEl>
                                          <p:spTgt spid="10280"/>
                                        </p:tgtEl>
                                        <p:attrNameLst>
                                          <p:attrName>ppt_x</p:attrName>
                                        </p:attrNameLst>
                                      </p:cBhvr>
                                      <p:tavLst>
                                        <p:tav tm="0">
                                          <p:val>
                                            <p:strVal val="1+#ppt_w/2"/>
                                          </p:val>
                                        </p:tav>
                                        <p:tav tm="100000">
                                          <p:val>
                                            <p:strVal val="#ppt_x"/>
                                          </p:val>
                                        </p:tav>
                                      </p:tavLst>
                                    </p:anim>
                                    <p:anim calcmode="lin" valueType="num">
                                      <p:cBhvr additive="base">
                                        <p:cTn id="110" dur="1000" fill="hold"/>
                                        <p:tgtEl>
                                          <p:spTgt spid="10280"/>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10281"/>
                                        </p:tgtEl>
                                        <p:attrNameLst>
                                          <p:attrName>style.visibility</p:attrName>
                                        </p:attrNameLst>
                                      </p:cBhvr>
                                      <p:to>
                                        <p:strVal val="visible"/>
                                      </p:to>
                                    </p:set>
                                    <p:anim calcmode="lin" valueType="num">
                                      <p:cBhvr additive="base">
                                        <p:cTn id="113" dur="1000" fill="hold"/>
                                        <p:tgtEl>
                                          <p:spTgt spid="10281"/>
                                        </p:tgtEl>
                                        <p:attrNameLst>
                                          <p:attrName>ppt_x</p:attrName>
                                        </p:attrNameLst>
                                      </p:cBhvr>
                                      <p:tavLst>
                                        <p:tav tm="0">
                                          <p:val>
                                            <p:strVal val="1+#ppt_w/2"/>
                                          </p:val>
                                        </p:tav>
                                        <p:tav tm="100000">
                                          <p:val>
                                            <p:strVal val="#ppt_x"/>
                                          </p:val>
                                        </p:tav>
                                      </p:tavLst>
                                    </p:anim>
                                    <p:anim calcmode="lin" valueType="num">
                                      <p:cBhvr additive="base">
                                        <p:cTn id="114" dur="1000" fill="hold"/>
                                        <p:tgtEl>
                                          <p:spTgt spid="10281"/>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0282"/>
                                        </p:tgtEl>
                                        <p:attrNameLst>
                                          <p:attrName>style.visibility</p:attrName>
                                        </p:attrNameLst>
                                      </p:cBhvr>
                                      <p:to>
                                        <p:strVal val="visible"/>
                                      </p:to>
                                    </p:set>
                                    <p:anim calcmode="lin" valueType="num">
                                      <p:cBhvr additive="base">
                                        <p:cTn id="117" dur="1000" fill="hold"/>
                                        <p:tgtEl>
                                          <p:spTgt spid="10282"/>
                                        </p:tgtEl>
                                        <p:attrNameLst>
                                          <p:attrName>ppt_x</p:attrName>
                                        </p:attrNameLst>
                                      </p:cBhvr>
                                      <p:tavLst>
                                        <p:tav tm="0">
                                          <p:val>
                                            <p:strVal val="1+#ppt_w/2"/>
                                          </p:val>
                                        </p:tav>
                                        <p:tav tm="100000">
                                          <p:val>
                                            <p:strVal val="#ppt_x"/>
                                          </p:val>
                                        </p:tav>
                                      </p:tavLst>
                                    </p:anim>
                                    <p:anim calcmode="lin" valueType="num">
                                      <p:cBhvr additive="base">
                                        <p:cTn id="118" dur="1000" fill="hold"/>
                                        <p:tgtEl>
                                          <p:spTgt spid="1028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10283"/>
                                        </p:tgtEl>
                                        <p:attrNameLst>
                                          <p:attrName>style.visibility</p:attrName>
                                        </p:attrNameLst>
                                      </p:cBhvr>
                                      <p:to>
                                        <p:strVal val="visible"/>
                                      </p:to>
                                    </p:set>
                                    <p:anim calcmode="lin" valueType="num">
                                      <p:cBhvr additive="base">
                                        <p:cTn id="121" dur="1000" fill="hold"/>
                                        <p:tgtEl>
                                          <p:spTgt spid="10283"/>
                                        </p:tgtEl>
                                        <p:attrNameLst>
                                          <p:attrName>ppt_x</p:attrName>
                                        </p:attrNameLst>
                                      </p:cBhvr>
                                      <p:tavLst>
                                        <p:tav tm="0">
                                          <p:val>
                                            <p:strVal val="1+#ppt_w/2"/>
                                          </p:val>
                                        </p:tav>
                                        <p:tav tm="100000">
                                          <p:val>
                                            <p:strVal val="#ppt_x"/>
                                          </p:val>
                                        </p:tav>
                                      </p:tavLst>
                                    </p:anim>
                                    <p:anim calcmode="lin" valueType="num">
                                      <p:cBhvr additive="base">
                                        <p:cTn id="122" dur="1000" fill="hold"/>
                                        <p:tgtEl>
                                          <p:spTgt spid="10283"/>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10284"/>
                                        </p:tgtEl>
                                        <p:attrNameLst>
                                          <p:attrName>style.visibility</p:attrName>
                                        </p:attrNameLst>
                                      </p:cBhvr>
                                      <p:to>
                                        <p:strVal val="visible"/>
                                      </p:to>
                                    </p:set>
                                    <p:anim calcmode="lin" valueType="num">
                                      <p:cBhvr additive="base">
                                        <p:cTn id="125" dur="1000" fill="hold"/>
                                        <p:tgtEl>
                                          <p:spTgt spid="10284"/>
                                        </p:tgtEl>
                                        <p:attrNameLst>
                                          <p:attrName>ppt_x</p:attrName>
                                        </p:attrNameLst>
                                      </p:cBhvr>
                                      <p:tavLst>
                                        <p:tav tm="0">
                                          <p:val>
                                            <p:strVal val="1+#ppt_w/2"/>
                                          </p:val>
                                        </p:tav>
                                        <p:tav tm="100000">
                                          <p:val>
                                            <p:strVal val="#ppt_x"/>
                                          </p:val>
                                        </p:tav>
                                      </p:tavLst>
                                    </p:anim>
                                    <p:anim calcmode="lin" valueType="num">
                                      <p:cBhvr additive="base">
                                        <p:cTn id="126" dur="1000" fill="hold"/>
                                        <p:tgtEl>
                                          <p:spTgt spid="10284"/>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10285"/>
                                        </p:tgtEl>
                                        <p:attrNameLst>
                                          <p:attrName>style.visibility</p:attrName>
                                        </p:attrNameLst>
                                      </p:cBhvr>
                                      <p:to>
                                        <p:strVal val="visible"/>
                                      </p:to>
                                    </p:set>
                                    <p:anim calcmode="lin" valueType="num">
                                      <p:cBhvr additive="base">
                                        <p:cTn id="129" dur="1000" fill="hold"/>
                                        <p:tgtEl>
                                          <p:spTgt spid="10285"/>
                                        </p:tgtEl>
                                        <p:attrNameLst>
                                          <p:attrName>ppt_x</p:attrName>
                                        </p:attrNameLst>
                                      </p:cBhvr>
                                      <p:tavLst>
                                        <p:tav tm="0">
                                          <p:val>
                                            <p:strVal val="1+#ppt_w/2"/>
                                          </p:val>
                                        </p:tav>
                                        <p:tav tm="100000">
                                          <p:val>
                                            <p:strVal val="#ppt_x"/>
                                          </p:val>
                                        </p:tav>
                                      </p:tavLst>
                                    </p:anim>
                                    <p:anim calcmode="lin" valueType="num">
                                      <p:cBhvr additive="base">
                                        <p:cTn id="130" dur="1000" fill="hold"/>
                                        <p:tgtEl>
                                          <p:spTgt spid="10285"/>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10286"/>
                                        </p:tgtEl>
                                        <p:attrNameLst>
                                          <p:attrName>style.visibility</p:attrName>
                                        </p:attrNameLst>
                                      </p:cBhvr>
                                      <p:to>
                                        <p:strVal val="visible"/>
                                      </p:to>
                                    </p:set>
                                    <p:anim calcmode="lin" valueType="num">
                                      <p:cBhvr additive="base">
                                        <p:cTn id="133" dur="1000" fill="hold"/>
                                        <p:tgtEl>
                                          <p:spTgt spid="10286"/>
                                        </p:tgtEl>
                                        <p:attrNameLst>
                                          <p:attrName>ppt_x</p:attrName>
                                        </p:attrNameLst>
                                      </p:cBhvr>
                                      <p:tavLst>
                                        <p:tav tm="0">
                                          <p:val>
                                            <p:strVal val="1+#ppt_w/2"/>
                                          </p:val>
                                        </p:tav>
                                        <p:tav tm="100000">
                                          <p:val>
                                            <p:strVal val="#ppt_x"/>
                                          </p:val>
                                        </p:tav>
                                      </p:tavLst>
                                    </p:anim>
                                    <p:anim calcmode="lin" valueType="num">
                                      <p:cBhvr additive="base">
                                        <p:cTn id="134" dur="1000" fill="hold"/>
                                        <p:tgtEl>
                                          <p:spTgt spid="10286"/>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10287"/>
                                        </p:tgtEl>
                                        <p:attrNameLst>
                                          <p:attrName>style.visibility</p:attrName>
                                        </p:attrNameLst>
                                      </p:cBhvr>
                                      <p:to>
                                        <p:strVal val="visible"/>
                                      </p:to>
                                    </p:set>
                                    <p:anim calcmode="lin" valueType="num">
                                      <p:cBhvr additive="base">
                                        <p:cTn id="137" dur="1000" fill="hold"/>
                                        <p:tgtEl>
                                          <p:spTgt spid="10287"/>
                                        </p:tgtEl>
                                        <p:attrNameLst>
                                          <p:attrName>ppt_x</p:attrName>
                                        </p:attrNameLst>
                                      </p:cBhvr>
                                      <p:tavLst>
                                        <p:tav tm="0">
                                          <p:val>
                                            <p:strVal val="1+#ppt_w/2"/>
                                          </p:val>
                                        </p:tav>
                                        <p:tav tm="100000">
                                          <p:val>
                                            <p:strVal val="#ppt_x"/>
                                          </p:val>
                                        </p:tav>
                                      </p:tavLst>
                                    </p:anim>
                                    <p:anim calcmode="lin" valueType="num">
                                      <p:cBhvr additive="base">
                                        <p:cTn id="138" dur="1000" fill="hold"/>
                                        <p:tgtEl>
                                          <p:spTgt spid="10287"/>
                                        </p:tgtEl>
                                        <p:attrNameLst>
                                          <p:attrName>ppt_y</p:attrName>
                                        </p:attrNameLst>
                                      </p:cBhvr>
                                      <p:tavLst>
                                        <p:tav tm="0">
                                          <p:val>
                                            <p:strVal val="#ppt_y"/>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 presetClass="entr" presetSubtype="4" fill="hold" grpId="1" nodeType="clickEffect">
                                  <p:stCondLst>
                                    <p:cond delay="0"/>
                                  </p:stCondLst>
                                  <p:childTnLst>
                                    <p:set>
                                      <p:cBhvr>
                                        <p:cTn id="142" dur="1" fill="hold">
                                          <p:stCondLst>
                                            <p:cond delay="0"/>
                                          </p:stCondLst>
                                        </p:cTn>
                                        <p:tgtEl>
                                          <p:spTgt spid="10260"/>
                                        </p:tgtEl>
                                        <p:attrNameLst>
                                          <p:attrName>style.visibility</p:attrName>
                                        </p:attrNameLst>
                                      </p:cBhvr>
                                      <p:to>
                                        <p:strVal val="visible"/>
                                      </p:to>
                                    </p:set>
                                    <p:anim calcmode="lin" valueType="num">
                                      <p:cBhvr additive="base">
                                        <p:cTn id="143" dur="500" fill="hold"/>
                                        <p:tgtEl>
                                          <p:spTgt spid="10260"/>
                                        </p:tgtEl>
                                        <p:attrNameLst>
                                          <p:attrName>ppt_x</p:attrName>
                                        </p:attrNameLst>
                                      </p:cBhvr>
                                      <p:tavLst>
                                        <p:tav tm="0">
                                          <p:val>
                                            <p:strVal val="#ppt_x"/>
                                          </p:val>
                                        </p:tav>
                                        <p:tav tm="100000">
                                          <p:val>
                                            <p:strVal val="#ppt_x"/>
                                          </p:val>
                                        </p:tav>
                                      </p:tavLst>
                                    </p:anim>
                                    <p:anim calcmode="lin" valueType="num">
                                      <p:cBhvr additive="base">
                                        <p:cTn id="144" dur="500" fill="hold"/>
                                        <p:tgtEl>
                                          <p:spTgt spid="10260"/>
                                        </p:tgtEl>
                                        <p:attrNameLst>
                                          <p:attrName>ppt_y</p:attrName>
                                        </p:attrNameLst>
                                      </p:cBhvr>
                                      <p:tavLst>
                                        <p:tav tm="0">
                                          <p:val>
                                            <p:strVal val="1+#ppt_h/2"/>
                                          </p:val>
                                        </p:tav>
                                        <p:tav tm="100000">
                                          <p:val>
                                            <p:strVal val="#ppt_y"/>
                                          </p:val>
                                        </p:tav>
                                      </p:tavLst>
                                    </p:anim>
                                  </p:childTnLst>
                                </p:cTn>
                              </p:par>
                              <p:par>
                                <p:cTn id="145" presetID="2" presetClass="entr" presetSubtype="4" fill="hold" grpId="0" nodeType="withEffect">
                                  <p:stCondLst>
                                    <p:cond delay="0"/>
                                  </p:stCondLst>
                                  <p:childTnLst>
                                    <p:set>
                                      <p:cBhvr>
                                        <p:cTn id="146" dur="1" fill="hold">
                                          <p:stCondLst>
                                            <p:cond delay="0"/>
                                          </p:stCondLst>
                                        </p:cTn>
                                        <p:tgtEl>
                                          <p:spTgt spid="10289"/>
                                        </p:tgtEl>
                                        <p:attrNameLst>
                                          <p:attrName>style.visibility</p:attrName>
                                        </p:attrNameLst>
                                      </p:cBhvr>
                                      <p:to>
                                        <p:strVal val="visible"/>
                                      </p:to>
                                    </p:set>
                                    <p:anim calcmode="lin" valueType="num">
                                      <p:cBhvr additive="base">
                                        <p:cTn id="147" dur="500" fill="hold"/>
                                        <p:tgtEl>
                                          <p:spTgt spid="10289"/>
                                        </p:tgtEl>
                                        <p:attrNameLst>
                                          <p:attrName>ppt_x</p:attrName>
                                        </p:attrNameLst>
                                      </p:cBhvr>
                                      <p:tavLst>
                                        <p:tav tm="0">
                                          <p:val>
                                            <p:strVal val="#ppt_x"/>
                                          </p:val>
                                        </p:tav>
                                        <p:tav tm="100000">
                                          <p:val>
                                            <p:strVal val="#ppt_x"/>
                                          </p:val>
                                        </p:tav>
                                      </p:tavLst>
                                    </p:anim>
                                    <p:anim calcmode="lin" valueType="num">
                                      <p:cBhvr additive="base">
                                        <p:cTn id="148" dur="500" fill="hold"/>
                                        <p:tgtEl>
                                          <p:spTgt spid="10289"/>
                                        </p:tgtEl>
                                        <p:attrNameLst>
                                          <p:attrName>ppt_y</p:attrName>
                                        </p:attrNameLst>
                                      </p:cBhvr>
                                      <p:tavLst>
                                        <p:tav tm="0">
                                          <p:val>
                                            <p:strVal val="1+#ppt_h/2"/>
                                          </p:val>
                                        </p:tav>
                                        <p:tav tm="100000">
                                          <p:val>
                                            <p:strVal val="#ppt_y"/>
                                          </p:val>
                                        </p:tav>
                                      </p:tavLst>
                                    </p:anim>
                                  </p:childTnLst>
                                </p:cTn>
                              </p:par>
                              <p:par>
                                <p:cTn id="149" presetID="2" presetClass="entr" presetSubtype="4" fill="hold" grpId="0" nodeType="withEffect">
                                  <p:stCondLst>
                                    <p:cond delay="0"/>
                                  </p:stCondLst>
                                  <p:childTnLst>
                                    <p:set>
                                      <p:cBhvr>
                                        <p:cTn id="150" dur="1" fill="hold">
                                          <p:stCondLst>
                                            <p:cond delay="0"/>
                                          </p:stCondLst>
                                        </p:cTn>
                                        <p:tgtEl>
                                          <p:spTgt spid="10290"/>
                                        </p:tgtEl>
                                        <p:attrNameLst>
                                          <p:attrName>style.visibility</p:attrName>
                                        </p:attrNameLst>
                                      </p:cBhvr>
                                      <p:to>
                                        <p:strVal val="visible"/>
                                      </p:to>
                                    </p:set>
                                    <p:anim calcmode="lin" valueType="num">
                                      <p:cBhvr additive="base">
                                        <p:cTn id="151" dur="500" fill="hold"/>
                                        <p:tgtEl>
                                          <p:spTgt spid="10290"/>
                                        </p:tgtEl>
                                        <p:attrNameLst>
                                          <p:attrName>ppt_x</p:attrName>
                                        </p:attrNameLst>
                                      </p:cBhvr>
                                      <p:tavLst>
                                        <p:tav tm="0">
                                          <p:val>
                                            <p:strVal val="#ppt_x"/>
                                          </p:val>
                                        </p:tav>
                                        <p:tav tm="100000">
                                          <p:val>
                                            <p:strVal val="#ppt_x"/>
                                          </p:val>
                                        </p:tav>
                                      </p:tavLst>
                                    </p:anim>
                                    <p:anim calcmode="lin" valueType="num">
                                      <p:cBhvr additive="base">
                                        <p:cTn id="152" dur="500" fill="hold"/>
                                        <p:tgtEl>
                                          <p:spTgt spid="10290"/>
                                        </p:tgtEl>
                                        <p:attrNameLst>
                                          <p:attrName>ppt_y</p:attrName>
                                        </p:attrNameLst>
                                      </p:cBhvr>
                                      <p:tavLst>
                                        <p:tav tm="0">
                                          <p:val>
                                            <p:strVal val="1+#ppt_h/2"/>
                                          </p:val>
                                        </p:tav>
                                        <p:tav tm="100000">
                                          <p:val>
                                            <p:strVal val="#ppt_y"/>
                                          </p:val>
                                        </p:tav>
                                      </p:tavLst>
                                    </p:anim>
                                  </p:childTnLst>
                                </p:cTn>
                              </p:par>
                            </p:childTnLst>
                          </p:cTn>
                        </p:par>
                      </p:childTnLst>
                    </p:cTn>
                  </p:par>
                  <p:par>
                    <p:cTn id="153" fill="hold">
                      <p:stCondLst>
                        <p:cond delay="indefinite"/>
                      </p:stCondLst>
                      <p:childTnLst>
                        <p:par>
                          <p:cTn id="154" fill="hold">
                            <p:stCondLst>
                              <p:cond delay="0"/>
                            </p:stCondLst>
                            <p:childTnLst>
                              <p:par>
                                <p:cTn id="155" presetID="8" presetClass="entr" presetSubtype="16" fill="hold" grpId="0" nodeType="clickEffect">
                                  <p:stCondLst>
                                    <p:cond delay="0"/>
                                  </p:stCondLst>
                                  <p:childTnLst>
                                    <p:set>
                                      <p:cBhvr>
                                        <p:cTn id="156" dur="1" fill="hold">
                                          <p:stCondLst>
                                            <p:cond delay="0"/>
                                          </p:stCondLst>
                                        </p:cTn>
                                        <p:tgtEl>
                                          <p:spTgt spid="10291"/>
                                        </p:tgtEl>
                                        <p:attrNameLst>
                                          <p:attrName>style.visibility</p:attrName>
                                        </p:attrNameLst>
                                      </p:cBhvr>
                                      <p:to>
                                        <p:strVal val="visible"/>
                                      </p:to>
                                    </p:set>
                                    <p:animEffect transition="in" filter="diamond(in)">
                                      <p:cBhvr>
                                        <p:cTn id="157" dur="1000"/>
                                        <p:tgtEl>
                                          <p:spTgt spid="10291"/>
                                        </p:tgtEl>
                                      </p:cBhvr>
                                    </p:animEffect>
                                  </p:childTnLst>
                                </p:cTn>
                              </p:par>
                            </p:childTnLst>
                          </p:cTn>
                        </p:par>
                      </p:childTnLst>
                    </p:cTn>
                  </p:par>
                  <p:par>
                    <p:cTn id="158" fill="hold">
                      <p:stCondLst>
                        <p:cond delay="indefinite"/>
                      </p:stCondLst>
                      <p:childTnLst>
                        <p:par>
                          <p:cTn id="159" fill="hold">
                            <p:stCondLst>
                              <p:cond delay="0"/>
                            </p:stCondLst>
                            <p:childTnLst>
                              <p:par>
                                <p:cTn id="160" presetID="2" presetClass="entr" presetSubtype="8" fill="hold" grpId="0" nodeType="clickEffect">
                                  <p:stCondLst>
                                    <p:cond delay="0"/>
                                  </p:stCondLst>
                                  <p:childTnLst>
                                    <p:set>
                                      <p:cBhvr>
                                        <p:cTn id="161" dur="1" fill="hold">
                                          <p:stCondLst>
                                            <p:cond delay="0"/>
                                          </p:stCondLst>
                                        </p:cTn>
                                        <p:tgtEl>
                                          <p:spTgt spid="10292"/>
                                        </p:tgtEl>
                                        <p:attrNameLst>
                                          <p:attrName>style.visibility</p:attrName>
                                        </p:attrNameLst>
                                      </p:cBhvr>
                                      <p:to>
                                        <p:strVal val="visible"/>
                                      </p:to>
                                    </p:set>
                                    <p:anim calcmode="lin" valueType="num">
                                      <p:cBhvr additive="base">
                                        <p:cTn id="162" dur="1000" fill="hold"/>
                                        <p:tgtEl>
                                          <p:spTgt spid="10292"/>
                                        </p:tgtEl>
                                        <p:attrNameLst>
                                          <p:attrName>ppt_x</p:attrName>
                                        </p:attrNameLst>
                                      </p:cBhvr>
                                      <p:tavLst>
                                        <p:tav tm="0">
                                          <p:val>
                                            <p:strVal val="0-#ppt_w/2"/>
                                          </p:val>
                                        </p:tav>
                                        <p:tav tm="100000">
                                          <p:val>
                                            <p:strVal val="#ppt_x"/>
                                          </p:val>
                                        </p:tav>
                                      </p:tavLst>
                                    </p:anim>
                                    <p:anim calcmode="lin" valueType="num">
                                      <p:cBhvr additive="base">
                                        <p:cTn id="163" dur="1000" fill="hold"/>
                                        <p:tgtEl>
                                          <p:spTgt spid="10292"/>
                                        </p:tgtEl>
                                        <p:attrNameLst>
                                          <p:attrName>ppt_y</p:attrName>
                                        </p:attrNameLst>
                                      </p:cBhvr>
                                      <p:tavLst>
                                        <p:tav tm="0">
                                          <p:val>
                                            <p:strVal val="#ppt_y"/>
                                          </p:val>
                                        </p:tav>
                                        <p:tav tm="100000">
                                          <p:val>
                                            <p:strVal val="#ppt_y"/>
                                          </p:val>
                                        </p:tav>
                                      </p:tavLst>
                                    </p:anim>
                                  </p:childTnLst>
                                </p:cTn>
                              </p:par>
                            </p:childTnLst>
                          </p:cTn>
                        </p:par>
                      </p:childTnLst>
                    </p:cTn>
                  </p:par>
                  <p:par>
                    <p:cTn id="164" fill="hold">
                      <p:stCondLst>
                        <p:cond delay="indefinite"/>
                      </p:stCondLst>
                      <p:childTnLst>
                        <p:par>
                          <p:cTn id="165" fill="hold">
                            <p:stCondLst>
                              <p:cond delay="0"/>
                            </p:stCondLst>
                            <p:childTnLst>
                              <p:par>
                                <p:cTn id="166" presetID="8" presetClass="entr" presetSubtype="16" fill="hold" grpId="0" nodeType="clickEffect">
                                  <p:stCondLst>
                                    <p:cond delay="0"/>
                                  </p:stCondLst>
                                  <p:childTnLst>
                                    <p:set>
                                      <p:cBhvr>
                                        <p:cTn id="167" dur="1" fill="hold">
                                          <p:stCondLst>
                                            <p:cond delay="0"/>
                                          </p:stCondLst>
                                        </p:cTn>
                                        <p:tgtEl>
                                          <p:spTgt spid="10293"/>
                                        </p:tgtEl>
                                        <p:attrNameLst>
                                          <p:attrName>style.visibility</p:attrName>
                                        </p:attrNameLst>
                                      </p:cBhvr>
                                      <p:to>
                                        <p:strVal val="visible"/>
                                      </p:to>
                                    </p:set>
                                    <p:animEffect transition="in" filter="diamond(in)">
                                      <p:cBhvr>
                                        <p:cTn id="168" dur="1000"/>
                                        <p:tgtEl>
                                          <p:spTgt spid="10293"/>
                                        </p:tgtEl>
                                      </p:cBhvr>
                                    </p:animEffect>
                                  </p:childTnLst>
                                </p:cTn>
                              </p:par>
                            </p:childTnLst>
                          </p:cTn>
                        </p:par>
                      </p:childTnLst>
                    </p:cTn>
                  </p:par>
                  <p:par>
                    <p:cTn id="169" fill="hold">
                      <p:stCondLst>
                        <p:cond delay="indefinite"/>
                      </p:stCondLst>
                      <p:childTnLst>
                        <p:par>
                          <p:cTn id="170" fill="hold">
                            <p:stCondLst>
                              <p:cond delay="0"/>
                            </p:stCondLst>
                            <p:childTnLst>
                              <p:par>
                                <p:cTn id="171" presetID="2" presetClass="entr" presetSubtype="4" fill="hold" grpId="0" nodeType="clickEffect">
                                  <p:stCondLst>
                                    <p:cond delay="0"/>
                                  </p:stCondLst>
                                  <p:childTnLst>
                                    <p:set>
                                      <p:cBhvr>
                                        <p:cTn id="172" dur="1" fill="hold">
                                          <p:stCondLst>
                                            <p:cond delay="0"/>
                                          </p:stCondLst>
                                        </p:cTn>
                                        <p:tgtEl>
                                          <p:spTgt spid="10294"/>
                                        </p:tgtEl>
                                        <p:attrNameLst>
                                          <p:attrName>style.visibility</p:attrName>
                                        </p:attrNameLst>
                                      </p:cBhvr>
                                      <p:to>
                                        <p:strVal val="visible"/>
                                      </p:to>
                                    </p:set>
                                    <p:anim calcmode="lin" valueType="num">
                                      <p:cBhvr additive="base">
                                        <p:cTn id="173" dur="1000" fill="hold"/>
                                        <p:tgtEl>
                                          <p:spTgt spid="10294"/>
                                        </p:tgtEl>
                                        <p:attrNameLst>
                                          <p:attrName>ppt_x</p:attrName>
                                        </p:attrNameLst>
                                      </p:cBhvr>
                                      <p:tavLst>
                                        <p:tav tm="0">
                                          <p:val>
                                            <p:strVal val="#ppt_x"/>
                                          </p:val>
                                        </p:tav>
                                        <p:tav tm="100000">
                                          <p:val>
                                            <p:strVal val="#ppt_x"/>
                                          </p:val>
                                        </p:tav>
                                      </p:tavLst>
                                    </p:anim>
                                    <p:anim calcmode="lin" valueType="num">
                                      <p:cBhvr additive="base">
                                        <p:cTn id="174" dur="1000" fill="hold"/>
                                        <p:tgtEl>
                                          <p:spTgt spid="10294"/>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10295"/>
                                        </p:tgtEl>
                                        <p:attrNameLst>
                                          <p:attrName>style.visibility</p:attrName>
                                        </p:attrNameLst>
                                      </p:cBhvr>
                                      <p:to>
                                        <p:strVal val="visible"/>
                                      </p:to>
                                    </p:set>
                                    <p:anim calcmode="lin" valueType="num">
                                      <p:cBhvr additive="base">
                                        <p:cTn id="177" dur="1000" fill="hold"/>
                                        <p:tgtEl>
                                          <p:spTgt spid="10295"/>
                                        </p:tgtEl>
                                        <p:attrNameLst>
                                          <p:attrName>ppt_x</p:attrName>
                                        </p:attrNameLst>
                                      </p:cBhvr>
                                      <p:tavLst>
                                        <p:tav tm="0">
                                          <p:val>
                                            <p:strVal val="#ppt_x"/>
                                          </p:val>
                                        </p:tav>
                                        <p:tav tm="100000">
                                          <p:val>
                                            <p:strVal val="#ppt_x"/>
                                          </p:val>
                                        </p:tav>
                                      </p:tavLst>
                                    </p:anim>
                                    <p:anim calcmode="lin" valueType="num">
                                      <p:cBhvr additive="base">
                                        <p:cTn id="178" dur="1000" fill="hold"/>
                                        <p:tgtEl>
                                          <p:spTgt spid="10295"/>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10296"/>
                                        </p:tgtEl>
                                        <p:attrNameLst>
                                          <p:attrName>style.visibility</p:attrName>
                                        </p:attrNameLst>
                                      </p:cBhvr>
                                      <p:to>
                                        <p:strVal val="visible"/>
                                      </p:to>
                                    </p:set>
                                    <p:anim calcmode="lin" valueType="num">
                                      <p:cBhvr additive="base">
                                        <p:cTn id="181" dur="1000" fill="hold"/>
                                        <p:tgtEl>
                                          <p:spTgt spid="10296"/>
                                        </p:tgtEl>
                                        <p:attrNameLst>
                                          <p:attrName>ppt_x</p:attrName>
                                        </p:attrNameLst>
                                      </p:cBhvr>
                                      <p:tavLst>
                                        <p:tav tm="0">
                                          <p:val>
                                            <p:strVal val="#ppt_x"/>
                                          </p:val>
                                        </p:tav>
                                        <p:tav tm="100000">
                                          <p:val>
                                            <p:strVal val="#ppt_x"/>
                                          </p:val>
                                        </p:tav>
                                      </p:tavLst>
                                    </p:anim>
                                    <p:anim calcmode="lin" valueType="num">
                                      <p:cBhvr additive="base">
                                        <p:cTn id="182" dur="1000" fill="hold"/>
                                        <p:tgtEl>
                                          <p:spTgt spid="10296"/>
                                        </p:tgtEl>
                                        <p:attrNameLst>
                                          <p:attrName>ppt_y</p:attrName>
                                        </p:attrNameLst>
                                      </p:cBhvr>
                                      <p:tavLst>
                                        <p:tav tm="0">
                                          <p:val>
                                            <p:strVal val="1+#ppt_h/2"/>
                                          </p:val>
                                        </p:tav>
                                        <p:tav tm="100000">
                                          <p:val>
                                            <p:strVal val="#ppt_y"/>
                                          </p:val>
                                        </p:tav>
                                      </p:tavLst>
                                    </p:anim>
                                  </p:childTnLst>
                                </p:cTn>
                              </p:par>
                            </p:childTnLst>
                          </p:cTn>
                        </p:par>
                      </p:childTnLst>
                    </p:cTn>
                  </p:par>
                  <p:par>
                    <p:cTn id="183" fill="hold">
                      <p:stCondLst>
                        <p:cond delay="indefinite"/>
                      </p:stCondLst>
                      <p:childTnLst>
                        <p:par>
                          <p:cTn id="184" fill="hold">
                            <p:stCondLst>
                              <p:cond delay="0"/>
                            </p:stCondLst>
                            <p:childTnLst>
                              <p:par>
                                <p:cTn id="185" presetID="8" presetClass="entr" presetSubtype="16" fill="hold" grpId="0" nodeType="clickEffect">
                                  <p:stCondLst>
                                    <p:cond delay="0"/>
                                  </p:stCondLst>
                                  <p:childTnLst>
                                    <p:set>
                                      <p:cBhvr>
                                        <p:cTn id="186" dur="1" fill="hold">
                                          <p:stCondLst>
                                            <p:cond delay="0"/>
                                          </p:stCondLst>
                                        </p:cTn>
                                        <p:tgtEl>
                                          <p:spTgt spid="10297"/>
                                        </p:tgtEl>
                                        <p:attrNameLst>
                                          <p:attrName>style.visibility</p:attrName>
                                        </p:attrNameLst>
                                      </p:cBhvr>
                                      <p:to>
                                        <p:strVal val="visible"/>
                                      </p:to>
                                    </p:set>
                                    <p:animEffect transition="in" filter="diamond(in)">
                                      <p:cBhvr>
                                        <p:cTn id="187" dur="1000"/>
                                        <p:tgtEl>
                                          <p:spTgt spid="102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3" grpId="0" animBg="1"/>
      <p:bldP spid="10291" grpId="0" animBg="1"/>
      <p:bldP spid="10244" grpId="0" animBg="1"/>
      <p:bldP spid="10246" grpId="0" animBg="1"/>
      <p:bldP spid="10247" grpId="0"/>
      <p:bldP spid="10248" grpId="0" animBg="1"/>
      <p:bldP spid="10249" grpId="0"/>
      <p:bldP spid="10250" grpId="0" animBg="1"/>
      <p:bldP spid="10251" grpId="0"/>
      <p:bldP spid="10252" grpId="0" animBg="1"/>
      <p:bldP spid="10253" grpId="0" animBg="1"/>
      <p:bldP spid="10256" grpId="0"/>
      <p:bldP spid="10257" grpId="0"/>
      <p:bldP spid="10259" grpId="0" animBg="1"/>
      <p:bldP spid="10260" grpId="0" animBg="1"/>
      <p:bldP spid="10260" grpId="1" animBg="1"/>
      <p:bldP spid="10261" grpId="0"/>
      <p:bldP spid="10271" grpId="0" animBg="1"/>
      <p:bldP spid="10272" grpId="0" animBg="1"/>
      <p:bldP spid="10273" grpId="0" animBg="1"/>
      <p:bldP spid="10274" grpId="0" animBg="1"/>
      <p:bldP spid="10275" grpId="0"/>
      <p:bldP spid="10276" grpId="0"/>
      <p:bldP spid="10277" grpId="0" animBg="1"/>
      <p:bldP spid="10278" grpId="0" animBg="1"/>
      <p:bldP spid="10279" grpId="0" animBg="1"/>
      <p:bldP spid="10280" grpId="0" animBg="1"/>
      <p:bldP spid="10281" grpId="0"/>
      <p:bldP spid="10282" grpId="0" animBg="1"/>
      <p:bldP spid="10283" grpId="0" animBg="1"/>
      <p:bldP spid="10284" grpId="0" animBg="1"/>
      <p:bldP spid="10285" grpId="0" animBg="1"/>
      <p:bldP spid="10286" grpId="0"/>
      <p:bldP spid="10287" grpId="0"/>
      <p:bldP spid="10289" grpId="0" animBg="1"/>
      <p:bldP spid="10290" grpId="0"/>
      <p:bldP spid="10292" grpId="0" animBg="1"/>
      <p:bldP spid="10294" grpId="0" animBg="1"/>
      <p:bldP spid="10295" grpId="0" animBg="1"/>
      <p:bldP spid="10296" grpId="0" animBg="1"/>
      <p:bldP spid="1029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スライド番号プレースホルダ 3"/>
          <p:cNvSpPr>
            <a:spLocks noGrp="1"/>
          </p:cNvSpPr>
          <p:nvPr>
            <p:ph type="sldNum" sz="quarter" idx="12"/>
          </p:nvPr>
        </p:nvSpPr>
        <p:spPr>
          <a:noFill/>
        </p:spPr>
        <p:txBody>
          <a:bodyPr/>
          <a:lstStyle/>
          <a:p>
            <a:fld id="{8A6D950A-7C2F-4408-AC44-6DAD11C677FF}" type="slidenum">
              <a:rPr lang="en-US" altLang="ja-JP">
                <a:ea typeface="ＭＳ Ｐゴシック" charset="-128"/>
              </a:rPr>
              <a:pPr/>
              <a:t>10</a:t>
            </a:fld>
            <a:endParaRPr lang="en-US" altLang="ja-JP">
              <a:ea typeface="ＭＳ Ｐゴシック" charset="-128"/>
            </a:endParaRPr>
          </a:p>
        </p:txBody>
      </p:sp>
      <p:sp>
        <p:nvSpPr>
          <p:cNvPr id="11268" name="Line 4"/>
          <p:cNvSpPr>
            <a:spLocks noChangeShapeType="1"/>
          </p:cNvSpPr>
          <p:nvPr/>
        </p:nvSpPr>
        <p:spPr bwMode="auto">
          <a:xfrm>
            <a:off x="1547813" y="1556246"/>
            <a:ext cx="5545137" cy="0"/>
          </a:xfrm>
          <a:prstGeom prst="line">
            <a:avLst/>
          </a:prstGeom>
          <a:noFill/>
          <a:ln w="28575">
            <a:solidFill>
              <a:schemeClr val="tx1"/>
            </a:solidFill>
            <a:round/>
            <a:headEnd/>
            <a:tailEnd/>
          </a:ln>
        </p:spPr>
        <p:txBody>
          <a:bodyPr/>
          <a:lstStyle/>
          <a:p>
            <a:endParaRPr lang="ja-JP" altLang="en-US"/>
          </a:p>
        </p:txBody>
      </p:sp>
      <p:sp>
        <p:nvSpPr>
          <p:cNvPr id="11269" name="Line 5"/>
          <p:cNvSpPr>
            <a:spLocks noChangeShapeType="1"/>
          </p:cNvSpPr>
          <p:nvPr/>
        </p:nvSpPr>
        <p:spPr bwMode="auto">
          <a:xfrm>
            <a:off x="4284663" y="1556246"/>
            <a:ext cx="0" cy="2808288"/>
          </a:xfrm>
          <a:prstGeom prst="line">
            <a:avLst/>
          </a:prstGeom>
          <a:noFill/>
          <a:ln w="28575">
            <a:solidFill>
              <a:schemeClr val="tx1"/>
            </a:solidFill>
            <a:round/>
            <a:headEnd/>
            <a:tailEnd/>
          </a:ln>
        </p:spPr>
        <p:txBody>
          <a:bodyPr/>
          <a:lstStyle/>
          <a:p>
            <a:endParaRPr lang="ja-JP" altLang="en-US"/>
          </a:p>
        </p:txBody>
      </p:sp>
      <p:sp>
        <p:nvSpPr>
          <p:cNvPr id="11270" name="Text Box 6"/>
          <p:cNvSpPr txBox="1">
            <a:spLocks noChangeArrowheads="1"/>
          </p:cNvSpPr>
          <p:nvPr/>
        </p:nvSpPr>
        <p:spPr bwMode="auto">
          <a:xfrm>
            <a:off x="3132138" y="1053009"/>
            <a:ext cx="2376487"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連結貸借対照表</a:t>
            </a:r>
          </a:p>
        </p:txBody>
      </p:sp>
      <p:sp>
        <p:nvSpPr>
          <p:cNvPr id="11272" name="Line 8"/>
          <p:cNvSpPr>
            <a:spLocks noChangeShapeType="1"/>
          </p:cNvSpPr>
          <p:nvPr/>
        </p:nvSpPr>
        <p:spPr bwMode="auto">
          <a:xfrm>
            <a:off x="1547813" y="1556246"/>
            <a:ext cx="0" cy="2808288"/>
          </a:xfrm>
          <a:prstGeom prst="line">
            <a:avLst/>
          </a:prstGeom>
          <a:noFill/>
          <a:ln w="19050">
            <a:solidFill>
              <a:schemeClr val="tx1"/>
            </a:solidFill>
            <a:round/>
            <a:headEnd/>
            <a:tailEnd/>
          </a:ln>
        </p:spPr>
        <p:txBody>
          <a:bodyPr/>
          <a:lstStyle/>
          <a:p>
            <a:endParaRPr lang="ja-JP" altLang="en-US"/>
          </a:p>
        </p:txBody>
      </p:sp>
      <p:sp>
        <p:nvSpPr>
          <p:cNvPr id="8201" name="Line 11"/>
          <p:cNvSpPr>
            <a:spLocks noChangeShapeType="1"/>
          </p:cNvSpPr>
          <p:nvPr/>
        </p:nvSpPr>
        <p:spPr bwMode="auto">
          <a:xfrm>
            <a:off x="7092950" y="1556246"/>
            <a:ext cx="0" cy="2808288"/>
          </a:xfrm>
          <a:prstGeom prst="line">
            <a:avLst/>
          </a:prstGeom>
          <a:noFill/>
          <a:ln w="19050">
            <a:solidFill>
              <a:schemeClr val="tx1"/>
            </a:solidFill>
            <a:round/>
            <a:headEnd/>
            <a:tailEnd/>
          </a:ln>
        </p:spPr>
        <p:txBody>
          <a:bodyPr/>
          <a:lstStyle/>
          <a:p>
            <a:endParaRPr lang="ja-JP" altLang="en-US"/>
          </a:p>
        </p:txBody>
      </p:sp>
      <p:sp>
        <p:nvSpPr>
          <p:cNvPr id="11276" name="Text Box 12"/>
          <p:cNvSpPr txBox="1">
            <a:spLocks noChangeArrowheads="1"/>
          </p:cNvSpPr>
          <p:nvPr/>
        </p:nvSpPr>
        <p:spPr bwMode="auto">
          <a:xfrm>
            <a:off x="1979613" y="1989634"/>
            <a:ext cx="1728787"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親会社資産</a:t>
            </a:r>
          </a:p>
        </p:txBody>
      </p:sp>
      <p:sp>
        <p:nvSpPr>
          <p:cNvPr id="11277" name="Text Box 13"/>
          <p:cNvSpPr txBox="1">
            <a:spLocks noChangeArrowheads="1"/>
          </p:cNvSpPr>
          <p:nvPr/>
        </p:nvSpPr>
        <p:spPr bwMode="auto">
          <a:xfrm>
            <a:off x="2627313" y="2780209"/>
            <a:ext cx="503237"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a:t>
            </a:r>
          </a:p>
        </p:txBody>
      </p:sp>
      <p:sp>
        <p:nvSpPr>
          <p:cNvPr id="11278" name="Text Box 14"/>
          <p:cNvSpPr txBox="1">
            <a:spLocks noChangeArrowheads="1"/>
          </p:cNvSpPr>
          <p:nvPr/>
        </p:nvSpPr>
        <p:spPr bwMode="auto">
          <a:xfrm>
            <a:off x="2051050" y="3500934"/>
            <a:ext cx="1728788"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子会社資産</a:t>
            </a:r>
          </a:p>
        </p:txBody>
      </p:sp>
      <p:sp>
        <p:nvSpPr>
          <p:cNvPr id="11279" name="Line 15"/>
          <p:cNvSpPr>
            <a:spLocks noChangeShapeType="1"/>
          </p:cNvSpPr>
          <p:nvPr/>
        </p:nvSpPr>
        <p:spPr bwMode="auto">
          <a:xfrm>
            <a:off x="4284663" y="3285034"/>
            <a:ext cx="2808287" cy="0"/>
          </a:xfrm>
          <a:prstGeom prst="line">
            <a:avLst/>
          </a:prstGeom>
          <a:noFill/>
          <a:ln w="9525">
            <a:solidFill>
              <a:schemeClr val="tx1"/>
            </a:solidFill>
            <a:round/>
            <a:headEnd/>
            <a:tailEnd/>
          </a:ln>
        </p:spPr>
        <p:txBody>
          <a:bodyPr/>
          <a:lstStyle/>
          <a:p>
            <a:endParaRPr lang="ja-JP" altLang="en-US"/>
          </a:p>
        </p:txBody>
      </p:sp>
      <p:sp>
        <p:nvSpPr>
          <p:cNvPr id="11280" name="Text Box 16"/>
          <p:cNvSpPr txBox="1">
            <a:spLocks noChangeArrowheads="1"/>
          </p:cNvSpPr>
          <p:nvPr/>
        </p:nvSpPr>
        <p:spPr bwMode="auto">
          <a:xfrm>
            <a:off x="4645025" y="1702296"/>
            <a:ext cx="1728788"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親会社負債</a:t>
            </a:r>
          </a:p>
        </p:txBody>
      </p:sp>
      <p:sp>
        <p:nvSpPr>
          <p:cNvPr id="11281" name="Text Box 17"/>
          <p:cNvSpPr txBox="1">
            <a:spLocks noChangeArrowheads="1"/>
          </p:cNvSpPr>
          <p:nvPr/>
        </p:nvSpPr>
        <p:spPr bwMode="auto">
          <a:xfrm>
            <a:off x="5292725" y="2205534"/>
            <a:ext cx="503238"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a:t>
            </a:r>
          </a:p>
        </p:txBody>
      </p:sp>
      <p:sp>
        <p:nvSpPr>
          <p:cNvPr id="11282" name="Text Box 18"/>
          <p:cNvSpPr txBox="1">
            <a:spLocks noChangeArrowheads="1"/>
          </p:cNvSpPr>
          <p:nvPr/>
        </p:nvSpPr>
        <p:spPr bwMode="auto">
          <a:xfrm>
            <a:off x="4716463" y="2708771"/>
            <a:ext cx="1728787"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子会社負債</a:t>
            </a:r>
          </a:p>
        </p:txBody>
      </p:sp>
      <p:sp>
        <p:nvSpPr>
          <p:cNvPr id="11284" name="Rectangle 20"/>
          <p:cNvSpPr>
            <a:spLocks noChangeArrowheads="1"/>
          </p:cNvSpPr>
          <p:nvPr/>
        </p:nvSpPr>
        <p:spPr bwMode="auto">
          <a:xfrm>
            <a:off x="4284663" y="3285034"/>
            <a:ext cx="2808287" cy="1079500"/>
          </a:xfrm>
          <a:prstGeom prst="rect">
            <a:avLst/>
          </a:prstGeom>
          <a:solidFill>
            <a:srgbClr val="CCFFCC">
              <a:alpha val="50195"/>
            </a:srgbClr>
          </a:solidFill>
          <a:ln w="19050">
            <a:solidFill>
              <a:schemeClr val="tx1"/>
            </a:solidFill>
            <a:miter lim="800000"/>
            <a:headEnd/>
            <a:tailEnd/>
          </a:ln>
        </p:spPr>
        <p:txBody>
          <a:bodyPr wrap="none" anchor="ctr"/>
          <a:lstStyle/>
          <a:p>
            <a:endParaRPr lang="ja-JP" altLang="en-US"/>
          </a:p>
        </p:txBody>
      </p:sp>
      <p:sp>
        <p:nvSpPr>
          <p:cNvPr id="11285" name="Text Box 21"/>
          <p:cNvSpPr txBox="1">
            <a:spLocks noChangeArrowheads="1"/>
          </p:cNvSpPr>
          <p:nvPr/>
        </p:nvSpPr>
        <p:spPr bwMode="auto">
          <a:xfrm>
            <a:off x="4572000" y="3572371"/>
            <a:ext cx="2089150" cy="519113"/>
          </a:xfrm>
          <a:prstGeom prst="rect">
            <a:avLst/>
          </a:prstGeom>
          <a:noFill/>
          <a:ln w="9525">
            <a:noFill/>
            <a:miter lim="800000"/>
            <a:headEnd/>
            <a:tailEnd/>
          </a:ln>
          <a:effectLst/>
        </p:spPr>
        <p:txBody>
          <a:bodyPr>
            <a:spAutoFit/>
          </a:bodyPr>
          <a:lstStyle/>
          <a:p>
            <a:pPr>
              <a:spcBef>
                <a:spcPct val="50000"/>
              </a:spcBef>
              <a:defRPr/>
            </a:pPr>
            <a:r>
              <a:rPr lang="ja-JP" altLang="en-US" sz="2800" b="1">
                <a:solidFill>
                  <a:srgbClr val="FFFF00"/>
                </a:solidFill>
                <a:effectLst>
                  <a:outerShdw blurRad="38100" dist="38100" dir="2700000" algn="tl">
                    <a:srgbClr val="000000"/>
                  </a:outerShdw>
                </a:effectLst>
                <a:ea typeface="ＭＳ Ｐゴシック" pitchFamily="50" charset="-128"/>
              </a:rPr>
              <a:t>親会社資本</a:t>
            </a:r>
          </a:p>
        </p:txBody>
      </p:sp>
      <p:cxnSp>
        <p:nvCxnSpPr>
          <p:cNvPr id="24" name="直線コネクタ 23"/>
          <p:cNvCxnSpPr>
            <a:stCxn id="11272" idx="1"/>
          </p:cNvCxnSpPr>
          <p:nvPr/>
        </p:nvCxnSpPr>
        <p:spPr>
          <a:xfrm>
            <a:off x="1547813" y="4364534"/>
            <a:ext cx="2736155" cy="57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diamond(in)">
                                      <p:cBhvr>
                                        <p:cTn id="7" dur="1000"/>
                                        <p:tgtEl>
                                          <p:spTgt spid="11268"/>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1269"/>
                                        </p:tgtEl>
                                        <p:attrNameLst>
                                          <p:attrName>style.visibility</p:attrName>
                                        </p:attrNameLst>
                                      </p:cBhvr>
                                      <p:to>
                                        <p:strVal val="visible"/>
                                      </p:to>
                                    </p:set>
                                    <p:animEffect transition="in" filter="diamond(in)">
                                      <p:cBhvr>
                                        <p:cTn id="10" dur="1000"/>
                                        <p:tgtEl>
                                          <p:spTgt spid="11269"/>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11270"/>
                                        </p:tgtEl>
                                        <p:attrNameLst>
                                          <p:attrName>style.visibility</p:attrName>
                                        </p:attrNameLst>
                                      </p:cBhvr>
                                      <p:to>
                                        <p:strVal val="visible"/>
                                      </p:to>
                                    </p:set>
                                    <p:animEffect transition="in" filter="diamond(in)">
                                      <p:cBhvr>
                                        <p:cTn id="13" dur="1000"/>
                                        <p:tgtEl>
                                          <p:spTgt spid="1127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11272"/>
                                        </p:tgtEl>
                                        <p:attrNameLst>
                                          <p:attrName>style.visibility</p:attrName>
                                        </p:attrNameLst>
                                      </p:cBhvr>
                                      <p:to>
                                        <p:strVal val="visible"/>
                                      </p:to>
                                    </p:set>
                                    <p:anim calcmode="lin" valueType="num">
                                      <p:cBhvr additive="base">
                                        <p:cTn id="18" dur="1000" fill="hold"/>
                                        <p:tgtEl>
                                          <p:spTgt spid="11272"/>
                                        </p:tgtEl>
                                        <p:attrNameLst>
                                          <p:attrName>ppt_x</p:attrName>
                                        </p:attrNameLst>
                                      </p:cBhvr>
                                      <p:tavLst>
                                        <p:tav tm="0">
                                          <p:val>
                                            <p:strVal val="#ppt_x"/>
                                          </p:val>
                                        </p:tav>
                                        <p:tav tm="100000">
                                          <p:val>
                                            <p:strVal val="#ppt_x"/>
                                          </p:val>
                                        </p:tav>
                                      </p:tavLst>
                                    </p:anim>
                                    <p:anim calcmode="lin" valueType="num">
                                      <p:cBhvr additive="base">
                                        <p:cTn id="19" dur="1000" fill="hold"/>
                                        <p:tgtEl>
                                          <p:spTgt spid="11272"/>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11276"/>
                                        </p:tgtEl>
                                        <p:attrNameLst>
                                          <p:attrName>style.visibility</p:attrName>
                                        </p:attrNameLst>
                                      </p:cBhvr>
                                      <p:to>
                                        <p:strVal val="visible"/>
                                      </p:to>
                                    </p:set>
                                    <p:animEffect transition="in" filter="diamond(in)">
                                      <p:cBhvr>
                                        <p:cTn id="24" dur="1000"/>
                                        <p:tgtEl>
                                          <p:spTgt spid="11276"/>
                                        </p:tgtEl>
                                      </p:cBhvr>
                                    </p:animEffect>
                                  </p:childTnLst>
                                </p:cTn>
                              </p:par>
                              <p:par>
                                <p:cTn id="25" presetID="8" presetClass="entr" presetSubtype="16" fill="hold" grpId="0" nodeType="withEffect">
                                  <p:stCondLst>
                                    <p:cond delay="0"/>
                                  </p:stCondLst>
                                  <p:childTnLst>
                                    <p:set>
                                      <p:cBhvr>
                                        <p:cTn id="26" dur="1" fill="hold">
                                          <p:stCondLst>
                                            <p:cond delay="0"/>
                                          </p:stCondLst>
                                        </p:cTn>
                                        <p:tgtEl>
                                          <p:spTgt spid="11277"/>
                                        </p:tgtEl>
                                        <p:attrNameLst>
                                          <p:attrName>style.visibility</p:attrName>
                                        </p:attrNameLst>
                                      </p:cBhvr>
                                      <p:to>
                                        <p:strVal val="visible"/>
                                      </p:to>
                                    </p:set>
                                    <p:animEffect transition="in" filter="diamond(in)">
                                      <p:cBhvr>
                                        <p:cTn id="27" dur="1000"/>
                                        <p:tgtEl>
                                          <p:spTgt spid="11277"/>
                                        </p:tgtEl>
                                      </p:cBhvr>
                                    </p:animEffect>
                                  </p:childTnLst>
                                </p:cTn>
                              </p:par>
                              <p:par>
                                <p:cTn id="28" presetID="8" presetClass="entr" presetSubtype="16" fill="hold" grpId="0" nodeType="withEffect">
                                  <p:stCondLst>
                                    <p:cond delay="0"/>
                                  </p:stCondLst>
                                  <p:childTnLst>
                                    <p:set>
                                      <p:cBhvr>
                                        <p:cTn id="29" dur="1" fill="hold">
                                          <p:stCondLst>
                                            <p:cond delay="0"/>
                                          </p:stCondLst>
                                        </p:cTn>
                                        <p:tgtEl>
                                          <p:spTgt spid="11278"/>
                                        </p:tgtEl>
                                        <p:attrNameLst>
                                          <p:attrName>style.visibility</p:attrName>
                                        </p:attrNameLst>
                                      </p:cBhvr>
                                      <p:to>
                                        <p:strVal val="visible"/>
                                      </p:to>
                                    </p:set>
                                    <p:animEffect transition="in" filter="diamond(in)">
                                      <p:cBhvr>
                                        <p:cTn id="30" dur="1000"/>
                                        <p:tgtEl>
                                          <p:spTgt spid="11278"/>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11279"/>
                                        </p:tgtEl>
                                        <p:attrNameLst>
                                          <p:attrName>style.visibility</p:attrName>
                                        </p:attrNameLst>
                                      </p:cBhvr>
                                      <p:to>
                                        <p:strVal val="visible"/>
                                      </p:to>
                                    </p:set>
                                    <p:anim calcmode="lin" valueType="num">
                                      <p:cBhvr additive="base">
                                        <p:cTn id="35" dur="1000" fill="hold"/>
                                        <p:tgtEl>
                                          <p:spTgt spid="11279"/>
                                        </p:tgtEl>
                                        <p:attrNameLst>
                                          <p:attrName>ppt_x</p:attrName>
                                        </p:attrNameLst>
                                      </p:cBhvr>
                                      <p:tavLst>
                                        <p:tav tm="0">
                                          <p:val>
                                            <p:strVal val="1+#ppt_w/2"/>
                                          </p:val>
                                        </p:tav>
                                        <p:tav tm="100000">
                                          <p:val>
                                            <p:strVal val="#ppt_x"/>
                                          </p:val>
                                        </p:tav>
                                      </p:tavLst>
                                    </p:anim>
                                    <p:anim calcmode="lin" valueType="num">
                                      <p:cBhvr additive="base">
                                        <p:cTn id="36" dur="1000" fill="hold"/>
                                        <p:tgtEl>
                                          <p:spTgt spid="11279"/>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8" presetClass="entr" presetSubtype="16" fill="hold" grpId="0" nodeType="clickEffect">
                                  <p:stCondLst>
                                    <p:cond delay="0"/>
                                  </p:stCondLst>
                                  <p:childTnLst>
                                    <p:set>
                                      <p:cBhvr>
                                        <p:cTn id="40" dur="1" fill="hold">
                                          <p:stCondLst>
                                            <p:cond delay="0"/>
                                          </p:stCondLst>
                                        </p:cTn>
                                        <p:tgtEl>
                                          <p:spTgt spid="11280"/>
                                        </p:tgtEl>
                                        <p:attrNameLst>
                                          <p:attrName>style.visibility</p:attrName>
                                        </p:attrNameLst>
                                      </p:cBhvr>
                                      <p:to>
                                        <p:strVal val="visible"/>
                                      </p:to>
                                    </p:set>
                                    <p:animEffect transition="in" filter="diamond(in)">
                                      <p:cBhvr>
                                        <p:cTn id="41" dur="1000"/>
                                        <p:tgtEl>
                                          <p:spTgt spid="11280"/>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11281"/>
                                        </p:tgtEl>
                                        <p:attrNameLst>
                                          <p:attrName>style.visibility</p:attrName>
                                        </p:attrNameLst>
                                      </p:cBhvr>
                                      <p:to>
                                        <p:strVal val="visible"/>
                                      </p:to>
                                    </p:set>
                                    <p:animEffect transition="in" filter="diamond(in)">
                                      <p:cBhvr>
                                        <p:cTn id="44" dur="1000"/>
                                        <p:tgtEl>
                                          <p:spTgt spid="11281"/>
                                        </p:tgtEl>
                                      </p:cBhvr>
                                    </p:animEffect>
                                  </p:childTnLst>
                                </p:cTn>
                              </p:par>
                              <p:par>
                                <p:cTn id="45" presetID="8" presetClass="entr" presetSubtype="16" fill="hold" grpId="0" nodeType="withEffect">
                                  <p:stCondLst>
                                    <p:cond delay="0"/>
                                  </p:stCondLst>
                                  <p:childTnLst>
                                    <p:set>
                                      <p:cBhvr>
                                        <p:cTn id="46" dur="1" fill="hold">
                                          <p:stCondLst>
                                            <p:cond delay="0"/>
                                          </p:stCondLst>
                                        </p:cTn>
                                        <p:tgtEl>
                                          <p:spTgt spid="11282"/>
                                        </p:tgtEl>
                                        <p:attrNameLst>
                                          <p:attrName>style.visibility</p:attrName>
                                        </p:attrNameLst>
                                      </p:cBhvr>
                                      <p:to>
                                        <p:strVal val="visible"/>
                                      </p:to>
                                    </p:set>
                                    <p:animEffect transition="in" filter="diamond(in)">
                                      <p:cBhvr>
                                        <p:cTn id="47" dur="1000"/>
                                        <p:tgtEl>
                                          <p:spTgt spid="11282"/>
                                        </p:tgtEl>
                                      </p:cBhvr>
                                    </p:animEffect>
                                  </p:childTnLst>
                                </p:cTn>
                              </p:par>
                              <p:par>
                                <p:cTn id="48" presetID="8" presetClass="entr" presetSubtype="16" fill="hold" grpId="1" nodeType="withEffect">
                                  <p:stCondLst>
                                    <p:cond delay="0"/>
                                  </p:stCondLst>
                                  <p:childTnLst>
                                    <p:set>
                                      <p:cBhvr>
                                        <p:cTn id="49" dur="1" fill="hold">
                                          <p:stCondLst>
                                            <p:cond delay="0"/>
                                          </p:stCondLst>
                                        </p:cTn>
                                        <p:tgtEl>
                                          <p:spTgt spid="11279"/>
                                        </p:tgtEl>
                                        <p:attrNameLst>
                                          <p:attrName>style.visibility</p:attrName>
                                        </p:attrNameLst>
                                      </p:cBhvr>
                                      <p:to>
                                        <p:strVal val="visible"/>
                                      </p:to>
                                    </p:set>
                                    <p:animEffect transition="in" filter="diamond(in)">
                                      <p:cBhvr>
                                        <p:cTn id="50" dur="2000"/>
                                        <p:tgtEl>
                                          <p:spTgt spid="11279"/>
                                        </p:tgtEl>
                                      </p:cBhvr>
                                    </p:animEffect>
                                  </p:childTnLst>
                                </p:cTn>
                              </p:par>
                              <p:par>
                                <p:cTn id="51" presetID="8" presetClass="entr" presetSubtype="16" fill="hold" grpId="0" nodeType="withEffect">
                                  <p:stCondLst>
                                    <p:cond delay="0"/>
                                  </p:stCondLst>
                                  <p:childTnLst>
                                    <p:set>
                                      <p:cBhvr>
                                        <p:cTn id="52" dur="1" fill="hold">
                                          <p:stCondLst>
                                            <p:cond delay="0"/>
                                          </p:stCondLst>
                                        </p:cTn>
                                        <p:tgtEl>
                                          <p:spTgt spid="11284"/>
                                        </p:tgtEl>
                                        <p:attrNameLst>
                                          <p:attrName>style.visibility</p:attrName>
                                        </p:attrNameLst>
                                      </p:cBhvr>
                                      <p:to>
                                        <p:strVal val="visible"/>
                                      </p:to>
                                    </p:set>
                                    <p:animEffect transition="in" filter="diamond(in)">
                                      <p:cBhvr>
                                        <p:cTn id="53" dur="2000"/>
                                        <p:tgtEl>
                                          <p:spTgt spid="11284"/>
                                        </p:tgtEl>
                                      </p:cBhvr>
                                    </p:animEffect>
                                  </p:childTnLst>
                                </p:cTn>
                              </p:par>
                              <p:par>
                                <p:cTn id="54" presetID="8" presetClass="entr" presetSubtype="16" fill="hold" grpId="0" nodeType="withEffect">
                                  <p:stCondLst>
                                    <p:cond delay="0"/>
                                  </p:stCondLst>
                                  <p:childTnLst>
                                    <p:set>
                                      <p:cBhvr>
                                        <p:cTn id="55" dur="1" fill="hold">
                                          <p:stCondLst>
                                            <p:cond delay="0"/>
                                          </p:stCondLst>
                                        </p:cTn>
                                        <p:tgtEl>
                                          <p:spTgt spid="11285"/>
                                        </p:tgtEl>
                                        <p:attrNameLst>
                                          <p:attrName>style.visibility</p:attrName>
                                        </p:attrNameLst>
                                      </p:cBhvr>
                                      <p:to>
                                        <p:strVal val="visible"/>
                                      </p:to>
                                    </p:set>
                                    <p:animEffect transition="in" filter="diamond(in)">
                                      <p:cBhvr>
                                        <p:cTn id="56" dur="2000"/>
                                        <p:tgtEl>
                                          <p:spTgt spid="112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nimBg="1"/>
      <p:bldP spid="11269" grpId="0" animBg="1"/>
      <p:bldP spid="11270" grpId="0"/>
      <p:bldP spid="11272" grpId="0" animBg="1"/>
      <p:bldP spid="11276" grpId="0"/>
      <p:bldP spid="11277" grpId="0"/>
      <p:bldP spid="11278" grpId="0"/>
      <p:bldP spid="11279" grpId="0" animBg="1"/>
      <p:bldP spid="11279" grpId="1" animBg="1"/>
      <p:bldP spid="11280" grpId="0"/>
      <p:bldP spid="11281" grpId="0"/>
      <p:bldP spid="11282" grpId="0"/>
      <p:bldP spid="11284" grpId="0" animBg="1"/>
      <p:bldP spid="1128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p:cNvSpPr txBox="1"/>
          <p:nvPr/>
        </p:nvSpPr>
        <p:spPr>
          <a:xfrm>
            <a:off x="539552" y="188640"/>
            <a:ext cx="1368152" cy="369332"/>
          </a:xfrm>
          <a:prstGeom prst="rect">
            <a:avLst/>
          </a:prstGeom>
          <a:noFill/>
          <a:ln w="19050">
            <a:solidFill>
              <a:schemeClr val="tx1"/>
            </a:solidFill>
          </a:ln>
        </p:spPr>
        <p:txBody>
          <a:bodyPr wrap="square" rtlCol="0">
            <a:spAutoFit/>
          </a:bodyPr>
          <a:lstStyle/>
          <a:p>
            <a:r>
              <a:rPr lang="ja-JP" altLang="en-US" dirty="0" smtClean="0"/>
              <a:t>持　分　法</a:t>
            </a:r>
            <a:endParaRPr kumimoji="1" lang="ja-JP" altLang="en-US" dirty="0"/>
          </a:p>
        </p:txBody>
      </p:sp>
      <p:sp>
        <p:nvSpPr>
          <p:cNvPr id="3" name="Rectangle 51"/>
          <p:cNvSpPr>
            <a:spLocks noChangeArrowheads="1"/>
          </p:cNvSpPr>
          <p:nvPr/>
        </p:nvSpPr>
        <p:spPr bwMode="auto">
          <a:xfrm>
            <a:off x="323850" y="2708722"/>
            <a:ext cx="1800225" cy="576262"/>
          </a:xfrm>
          <a:prstGeom prst="rect">
            <a:avLst/>
          </a:prstGeom>
          <a:solidFill>
            <a:srgbClr val="CCFFCC">
              <a:alpha val="50195"/>
            </a:srgbClr>
          </a:solidFill>
          <a:ln w="28575">
            <a:solidFill>
              <a:schemeClr val="tx1"/>
            </a:solidFill>
            <a:prstDash val="dash"/>
            <a:miter lim="800000"/>
            <a:headEnd/>
            <a:tailEnd/>
          </a:ln>
        </p:spPr>
        <p:txBody>
          <a:bodyPr wrap="none" anchor="ctr"/>
          <a:lstStyle/>
          <a:p>
            <a:endParaRPr lang="ja-JP" altLang="en-US"/>
          </a:p>
        </p:txBody>
      </p:sp>
      <p:sp>
        <p:nvSpPr>
          <p:cNvPr id="4" name="Line 12"/>
          <p:cNvSpPr>
            <a:spLocks noChangeShapeType="1"/>
          </p:cNvSpPr>
          <p:nvPr/>
        </p:nvSpPr>
        <p:spPr bwMode="auto">
          <a:xfrm>
            <a:off x="323850" y="1268859"/>
            <a:ext cx="3671888" cy="0"/>
          </a:xfrm>
          <a:prstGeom prst="line">
            <a:avLst/>
          </a:prstGeom>
          <a:noFill/>
          <a:ln w="31750">
            <a:solidFill>
              <a:schemeClr val="tx1"/>
            </a:solidFill>
            <a:round/>
            <a:headEnd/>
            <a:tailEnd/>
          </a:ln>
        </p:spPr>
        <p:txBody>
          <a:bodyPr/>
          <a:lstStyle/>
          <a:p>
            <a:endParaRPr lang="ja-JP" altLang="en-US"/>
          </a:p>
        </p:txBody>
      </p:sp>
      <p:sp>
        <p:nvSpPr>
          <p:cNvPr id="5" name="Line 13"/>
          <p:cNvSpPr>
            <a:spLocks noChangeShapeType="1"/>
          </p:cNvSpPr>
          <p:nvPr/>
        </p:nvSpPr>
        <p:spPr bwMode="auto">
          <a:xfrm>
            <a:off x="2124075" y="1268859"/>
            <a:ext cx="0" cy="2016125"/>
          </a:xfrm>
          <a:prstGeom prst="line">
            <a:avLst/>
          </a:prstGeom>
          <a:noFill/>
          <a:ln w="31750">
            <a:solidFill>
              <a:schemeClr val="tx1"/>
            </a:solidFill>
            <a:round/>
            <a:headEnd/>
            <a:tailEnd/>
          </a:ln>
        </p:spPr>
        <p:txBody>
          <a:bodyPr/>
          <a:lstStyle/>
          <a:p>
            <a:endParaRPr lang="ja-JP" altLang="en-US"/>
          </a:p>
        </p:txBody>
      </p:sp>
      <p:sp>
        <p:nvSpPr>
          <p:cNvPr id="6" name="Text Box 16"/>
          <p:cNvSpPr txBox="1">
            <a:spLocks noChangeArrowheads="1"/>
          </p:cNvSpPr>
          <p:nvPr/>
        </p:nvSpPr>
        <p:spPr bwMode="auto">
          <a:xfrm>
            <a:off x="971550" y="837059"/>
            <a:ext cx="2376488" cy="396875"/>
          </a:xfrm>
          <a:prstGeom prst="rect">
            <a:avLst/>
          </a:prstGeom>
          <a:noFill/>
          <a:ln w="9525">
            <a:noFill/>
            <a:miter lim="800000"/>
            <a:headEnd/>
            <a:tailEnd/>
          </a:ln>
          <a:effectLst/>
        </p:spPr>
        <p:txBody>
          <a:bodyPr>
            <a:spAutoFit/>
          </a:bodyPr>
          <a:lstStyle/>
          <a:p>
            <a:pPr>
              <a:spcBef>
                <a:spcPct val="50000"/>
              </a:spcBef>
              <a:defRPr/>
            </a:pPr>
            <a:r>
              <a:rPr lang="ja-JP" altLang="en-US" sz="2000" b="1">
                <a:effectLst>
                  <a:outerShdw blurRad="38100" dist="38100" dir="2700000" algn="tl">
                    <a:srgbClr val="000000"/>
                  </a:outerShdw>
                </a:effectLst>
                <a:ea typeface="ＭＳ Ｐゴシック" pitchFamily="50" charset="-128"/>
              </a:rPr>
              <a:t>親会社貸借対照表</a:t>
            </a:r>
          </a:p>
        </p:txBody>
      </p:sp>
      <p:sp>
        <p:nvSpPr>
          <p:cNvPr id="7" name="Line 19"/>
          <p:cNvSpPr>
            <a:spLocks noChangeShapeType="1"/>
          </p:cNvSpPr>
          <p:nvPr/>
        </p:nvSpPr>
        <p:spPr bwMode="auto">
          <a:xfrm>
            <a:off x="323850" y="1268859"/>
            <a:ext cx="0" cy="2016125"/>
          </a:xfrm>
          <a:prstGeom prst="line">
            <a:avLst/>
          </a:prstGeom>
          <a:noFill/>
          <a:ln w="19050">
            <a:solidFill>
              <a:schemeClr val="tx1"/>
            </a:solidFill>
            <a:round/>
            <a:headEnd/>
            <a:tailEnd/>
          </a:ln>
        </p:spPr>
        <p:txBody>
          <a:bodyPr/>
          <a:lstStyle/>
          <a:p>
            <a:endParaRPr lang="ja-JP" altLang="en-US"/>
          </a:p>
        </p:txBody>
      </p:sp>
      <p:sp>
        <p:nvSpPr>
          <p:cNvPr id="8" name="Line 20"/>
          <p:cNvSpPr>
            <a:spLocks noChangeShapeType="1"/>
          </p:cNvSpPr>
          <p:nvPr/>
        </p:nvSpPr>
        <p:spPr bwMode="auto">
          <a:xfrm>
            <a:off x="323850" y="3284984"/>
            <a:ext cx="1800225" cy="0"/>
          </a:xfrm>
          <a:prstGeom prst="line">
            <a:avLst/>
          </a:prstGeom>
          <a:noFill/>
          <a:ln w="9525">
            <a:solidFill>
              <a:schemeClr val="tx1"/>
            </a:solidFill>
            <a:round/>
            <a:headEnd/>
            <a:tailEnd/>
          </a:ln>
        </p:spPr>
        <p:txBody>
          <a:bodyPr/>
          <a:lstStyle/>
          <a:p>
            <a:endParaRPr lang="ja-JP" altLang="en-US"/>
          </a:p>
        </p:txBody>
      </p:sp>
      <p:sp>
        <p:nvSpPr>
          <p:cNvPr id="9" name="Text Box 21"/>
          <p:cNvSpPr txBox="1">
            <a:spLocks noChangeArrowheads="1"/>
          </p:cNvSpPr>
          <p:nvPr/>
        </p:nvSpPr>
        <p:spPr bwMode="auto">
          <a:xfrm>
            <a:off x="539750" y="1845122"/>
            <a:ext cx="1295400" cy="457200"/>
          </a:xfrm>
          <a:prstGeom prst="rect">
            <a:avLst/>
          </a:prstGeom>
          <a:noFill/>
          <a:ln w="9525">
            <a:noFill/>
            <a:miter lim="800000"/>
            <a:headEnd/>
            <a:tailEnd/>
          </a:ln>
          <a:effectLst/>
        </p:spPr>
        <p:txBody>
          <a:bodyPr>
            <a:spAutoFit/>
          </a:bodyPr>
          <a:lstStyle/>
          <a:p>
            <a:pPr>
              <a:spcBef>
                <a:spcPct val="50000"/>
              </a:spcBef>
              <a:defRPr/>
            </a:pPr>
            <a:r>
              <a:rPr lang="en-US" altLang="ja-JP" sz="2400" b="1" dirty="0">
                <a:effectLst>
                  <a:outerShdw blurRad="38100" dist="38100" dir="2700000" algn="tl">
                    <a:srgbClr val="000000"/>
                  </a:outerShdw>
                </a:effectLst>
                <a:ea typeface="ＭＳ Ｐゴシック" pitchFamily="50" charset="-128"/>
              </a:rPr>
              <a:t> </a:t>
            </a:r>
            <a:r>
              <a:rPr lang="ja-JP" altLang="en-US" sz="2400" b="1" dirty="0" smtClean="0">
                <a:effectLst>
                  <a:outerShdw blurRad="38100" dist="38100" dir="2700000" algn="tl">
                    <a:srgbClr val="000000"/>
                  </a:outerShdw>
                </a:effectLst>
                <a:ea typeface="ＭＳ Ｐゴシック" pitchFamily="50" charset="-128"/>
              </a:rPr>
              <a:t>資</a:t>
            </a:r>
            <a:r>
              <a:rPr lang="ja-JP" altLang="en-US" sz="2400" b="1" dirty="0">
                <a:effectLst>
                  <a:outerShdw blurRad="38100" dist="38100" dir="2700000" algn="tl">
                    <a:srgbClr val="000000"/>
                  </a:outerShdw>
                </a:effectLst>
                <a:ea typeface="ＭＳ Ｐゴシック" pitchFamily="50" charset="-128"/>
              </a:rPr>
              <a:t>　産</a:t>
            </a:r>
          </a:p>
        </p:txBody>
      </p:sp>
      <p:sp>
        <p:nvSpPr>
          <p:cNvPr id="10" name="Line 31"/>
          <p:cNvSpPr>
            <a:spLocks noChangeShapeType="1"/>
          </p:cNvSpPr>
          <p:nvPr/>
        </p:nvSpPr>
        <p:spPr bwMode="auto">
          <a:xfrm>
            <a:off x="2124075" y="2205484"/>
            <a:ext cx="1871663" cy="0"/>
          </a:xfrm>
          <a:prstGeom prst="line">
            <a:avLst/>
          </a:prstGeom>
          <a:noFill/>
          <a:ln w="15875">
            <a:solidFill>
              <a:schemeClr val="tx1"/>
            </a:solidFill>
            <a:round/>
            <a:headEnd/>
            <a:tailEnd/>
          </a:ln>
        </p:spPr>
        <p:txBody>
          <a:bodyPr/>
          <a:lstStyle/>
          <a:p>
            <a:endParaRPr lang="ja-JP" altLang="en-US"/>
          </a:p>
        </p:txBody>
      </p:sp>
      <p:sp>
        <p:nvSpPr>
          <p:cNvPr id="11" name="Line 32"/>
          <p:cNvSpPr>
            <a:spLocks noChangeShapeType="1"/>
          </p:cNvSpPr>
          <p:nvPr/>
        </p:nvSpPr>
        <p:spPr bwMode="auto">
          <a:xfrm>
            <a:off x="3995738" y="1268859"/>
            <a:ext cx="0" cy="936625"/>
          </a:xfrm>
          <a:prstGeom prst="line">
            <a:avLst/>
          </a:prstGeom>
          <a:noFill/>
          <a:ln w="19050">
            <a:solidFill>
              <a:schemeClr val="tx1"/>
            </a:solidFill>
            <a:round/>
            <a:headEnd/>
            <a:tailEnd/>
          </a:ln>
        </p:spPr>
        <p:txBody>
          <a:bodyPr/>
          <a:lstStyle/>
          <a:p>
            <a:endParaRPr lang="ja-JP" altLang="en-US"/>
          </a:p>
        </p:txBody>
      </p:sp>
      <p:sp>
        <p:nvSpPr>
          <p:cNvPr id="12" name="Line 33"/>
          <p:cNvSpPr>
            <a:spLocks noChangeShapeType="1"/>
          </p:cNvSpPr>
          <p:nvPr/>
        </p:nvSpPr>
        <p:spPr bwMode="auto">
          <a:xfrm>
            <a:off x="2124075" y="3284984"/>
            <a:ext cx="1871663" cy="0"/>
          </a:xfrm>
          <a:prstGeom prst="line">
            <a:avLst/>
          </a:prstGeom>
          <a:noFill/>
          <a:ln w="19050">
            <a:solidFill>
              <a:schemeClr val="tx1"/>
            </a:solidFill>
            <a:round/>
            <a:headEnd/>
            <a:tailEnd/>
          </a:ln>
        </p:spPr>
        <p:txBody>
          <a:bodyPr/>
          <a:lstStyle/>
          <a:p>
            <a:endParaRPr lang="ja-JP" altLang="en-US"/>
          </a:p>
        </p:txBody>
      </p:sp>
      <p:sp>
        <p:nvSpPr>
          <p:cNvPr id="13" name="Line 34"/>
          <p:cNvSpPr>
            <a:spLocks noChangeShapeType="1"/>
          </p:cNvSpPr>
          <p:nvPr/>
        </p:nvSpPr>
        <p:spPr bwMode="auto">
          <a:xfrm>
            <a:off x="3995738" y="2205484"/>
            <a:ext cx="0" cy="1079500"/>
          </a:xfrm>
          <a:prstGeom prst="line">
            <a:avLst/>
          </a:prstGeom>
          <a:noFill/>
          <a:ln w="19050">
            <a:solidFill>
              <a:schemeClr val="tx1"/>
            </a:solidFill>
            <a:round/>
            <a:headEnd/>
            <a:tailEnd/>
          </a:ln>
        </p:spPr>
        <p:txBody>
          <a:bodyPr/>
          <a:lstStyle/>
          <a:p>
            <a:endParaRPr lang="ja-JP" altLang="en-US"/>
          </a:p>
        </p:txBody>
      </p:sp>
      <p:sp>
        <p:nvSpPr>
          <p:cNvPr id="14" name="Text Box 35"/>
          <p:cNvSpPr txBox="1">
            <a:spLocks noChangeArrowheads="1"/>
          </p:cNvSpPr>
          <p:nvPr/>
        </p:nvSpPr>
        <p:spPr bwMode="auto">
          <a:xfrm>
            <a:off x="2484438" y="1557784"/>
            <a:ext cx="1368425"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負　　債</a:t>
            </a:r>
          </a:p>
        </p:txBody>
      </p:sp>
      <p:sp>
        <p:nvSpPr>
          <p:cNvPr id="15" name="Text Box 36"/>
          <p:cNvSpPr txBox="1">
            <a:spLocks noChangeArrowheads="1"/>
          </p:cNvSpPr>
          <p:nvPr/>
        </p:nvSpPr>
        <p:spPr bwMode="auto">
          <a:xfrm>
            <a:off x="2411413" y="2492822"/>
            <a:ext cx="1295400" cy="457200"/>
          </a:xfrm>
          <a:prstGeom prst="rect">
            <a:avLst/>
          </a:prstGeom>
          <a:noFill/>
          <a:ln w="9525">
            <a:noFill/>
            <a:miter lim="800000"/>
            <a:headEnd/>
            <a:tailEnd/>
          </a:ln>
          <a:effectLst/>
        </p:spPr>
        <p:txBody>
          <a:bodyPr>
            <a:spAutoFit/>
          </a:bodyPr>
          <a:lstStyle/>
          <a:p>
            <a:pPr>
              <a:spcBef>
                <a:spcPct val="50000"/>
              </a:spcBef>
              <a:defRPr/>
            </a:pPr>
            <a:r>
              <a:rPr lang="ja-JP" altLang="en-US" sz="2400" b="1" dirty="0">
                <a:effectLst>
                  <a:outerShdw blurRad="38100" dist="38100" dir="2700000" algn="tl">
                    <a:srgbClr val="000000"/>
                  </a:outerShdw>
                </a:effectLst>
                <a:ea typeface="ＭＳ Ｐゴシック" pitchFamily="50" charset="-128"/>
              </a:rPr>
              <a:t>資　　本</a:t>
            </a:r>
          </a:p>
        </p:txBody>
      </p:sp>
      <p:sp>
        <p:nvSpPr>
          <p:cNvPr id="16" name="Line 49"/>
          <p:cNvSpPr>
            <a:spLocks noChangeShapeType="1"/>
          </p:cNvSpPr>
          <p:nvPr/>
        </p:nvSpPr>
        <p:spPr bwMode="auto">
          <a:xfrm>
            <a:off x="323850" y="2708722"/>
            <a:ext cx="1800225" cy="0"/>
          </a:xfrm>
          <a:prstGeom prst="line">
            <a:avLst/>
          </a:prstGeom>
          <a:noFill/>
          <a:ln w="9525">
            <a:solidFill>
              <a:schemeClr val="tx1"/>
            </a:solidFill>
            <a:prstDash val="dash"/>
            <a:round/>
            <a:headEnd/>
            <a:tailEnd/>
          </a:ln>
        </p:spPr>
        <p:txBody>
          <a:bodyPr/>
          <a:lstStyle/>
          <a:p>
            <a:endParaRPr lang="ja-JP" altLang="en-US"/>
          </a:p>
        </p:txBody>
      </p:sp>
      <p:sp>
        <p:nvSpPr>
          <p:cNvPr id="17" name="Text Box 50"/>
          <p:cNvSpPr txBox="1">
            <a:spLocks noChangeArrowheads="1"/>
          </p:cNvSpPr>
          <p:nvPr/>
        </p:nvSpPr>
        <p:spPr bwMode="auto">
          <a:xfrm>
            <a:off x="323528" y="2853184"/>
            <a:ext cx="1728440" cy="400110"/>
          </a:xfrm>
          <a:prstGeom prst="rect">
            <a:avLst/>
          </a:prstGeom>
          <a:noFill/>
          <a:ln w="9525">
            <a:noFill/>
            <a:miter lim="800000"/>
            <a:headEnd/>
            <a:tailEnd/>
          </a:ln>
          <a:effectLst/>
        </p:spPr>
        <p:txBody>
          <a:bodyPr wrap="square">
            <a:spAutoFit/>
          </a:bodyPr>
          <a:lstStyle/>
          <a:p>
            <a:pPr>
              <a:spcBef>
                <a:spcPct val="50000"/>
              </a:spcBef>
              <a:defRPr/>
            </a:pPr>
            <a:r>
              <a:rPr lang="ja-JP" altLang="en-US" sz="2000" b="1" dirty="0" smtClean="0">
                <a:effectLst>
                  <a:outerShdw blurRad="38100" dist="38100" dir="2700000" algn="tl">
                    <a:srgbClr val="000000"/>
                  </a:outerShdw>
                </a:effectLst>
                <a:ea typeface="ＭＳ Ｐゴシック" pitchFamily="50" charset="-128"/>
              </a:rPr>
              <a:t>関連会社株式</a:t>
            </a:r>
            <a:endParaRPr lang="ja-JP" altLang="en-US" sz="2000" b="1" dirty="0">
              <a:effectLst>
                <a:outerShdw blurRad="38100" dist="38100" dir="2700000" algn="tl">
                  <a:srgbClr val="000000"/>
                </a:outerShdw>
              </a:effectLst>
              <a:ea typeface="ＭＳ Ｐゴシック" pitchFamily="50" charset="-128"/>
            </a:endParaRPr>
          </a:p>
        </p:txBody>
      </p:sp>
      <p:sp>
        <p:nvSpPr>
          <p:cNvPr id="19" name="Text Box 17"/>
          <p:cNvSpPr txBox="1">
            <a:spLocks noChangeArrowheads="1"/>
          </p:cNvSpPr>
          <p:nvPr/>
        </p:nvSpPr>
        <p:spPr bwMode="auto">
          <a:xfrm>
            <a:off x="5724524" y="908497"/>
            <a:ext cx="2519884" cy="400110"/>
          </a:xfrm>
          <a:prstGeom prst="rect">
            <a:avLst/>
          </a:prstGeom>
          <a:noFill/>
          <a:ln w="9525">
            <a:noFill/>
            <a:miter lim="800000"/>
            <a:headEnd/>
            <a:tailEnd/>
          </a:ln>
          <a:effectLst/>
        </p:spPr>
        <p:txBody>
          <a:bodyPr wrap="square">
            <a:spAutoFit/>
          </a:bodyPr>
          <a:lstStyle/>
          <a:p>
            <a:pPr>
              <a:spcBef>
                <a:spcPct val="50000"/>
              </a:spcBef>
              <a:defRPr/>
            </a:pPr>
            <a:r>
              <a:rPr lang="ja-JP" altLang="en-US" sz="2000" b="1" dirty="0" smtClean="0">
                <a:effectLst>
                  <a:outerShdw blurRad="38100" dist="38100" dir="2700000" algn="tl">
                    <a:srgbClr val="000000"/>
                  </a:outerShdw>
                </a:effectLst>
                <a:ea typeface="ＭＳ Ｐゴシック" pitchFamily="50" charset="-128"/>
              </a:rPr>
              <a:t>関連会社損益計算書</a:t>
            </a:r>
            <a:endParaRPr lang="ja-JP" altLang="en-US" sz="2000" b="1" dirty="0">
              <a:effectLst>
                <a:outerShdw blurRad="38100" dist="38100" dir="2700000" algn="tl">
                  <a:srgbClr val="000000"/>
                </a:outerShdw>
              </a:effectLst>
              <a:ea typeface="ＭＳ Ｐゴシック" pitchFamily="50" charset="-128"/>
            </a:endParaRPr>
          </a:p>
        </p:txBody>
      </p:sp>
      <p:sp>
        <p:nvSpPr>
          <p:cNvPr id="20" name="Line 37"/>
          <p:cNvSpPr>
            <a:spLocks noChangeShapeType="1"/>
          </p:cNvSpPr>
          <p:nvPr/>
        </p:nvSpPr>
        <p:spPr bwMode="auto">
          <a:xfrm>
            <a:off x="5075238" y="1340297"/>
            <a:ext cx="3671887" cy="0"/>
          </a:xfrm>
          <a:prstGeom prst="line">
            <a:avLst/>
          </a:prstGeom>
          <a:noFill/>
          <a:ln w="31750">
            <a:solidFill>
              <a:schemeClr val="tx1"/>
            </a:solidFill>
            <a:round/>
            <a:headEnd/>
            <a:tailEnd/>
          </a:ln>
        </p:spPr>
        <p:txBody>
          <a:bodyPr/>
          <a:lstStyle/>
          <a:p>
            <a:endParaRPr lang="ja-JP" altLang="en-US"/>
          </a:p>
        </p:txBody>
      </p:sp>
      <p:sp>
        <p:nvSpPr>
          <p:cNvPr id="21" name="Line 38"/>
          <p:cNvSpPr>
            <a:spLocks noChangeShapeType="1"/>
          </p:cNvSpPr>
          <p:nvPr/>
        </p:nvSpPr>
        <p:spPr bwMode="auto">
          <a:xfrm>
            <a:off x="6875463" y="1340297"/>
            <a:ext cx="1587" cy="1944687"/>
          </a:xfrm>
          <a:prstGeom prst="line">
            <a:avLst/>
          </a:prstGeom>
          <a:noFill/>
          <a:ln w="31750">
            <a:solidFill>
              <a:schemeClr val="tx1"/>
            </a:solidFill>
            <a:round/>
            <a:headEnd/>
            <a:tailEnd/>
          </a:ln>
        </p:spPr>
        <p:txBody>
          <a:bodyPr/>
          <a:lstStyle/>
          <a:p>
            <a:endParaRPr lang="ja-JP" altLang="en-US"/>
          </a:p>
        </p:txBody>
      </p:sp>
      <p:sp>
        <p:nvSpPr>
          <p:cNvPr id="22" name="Line 39"/>
          <p:cNvSpPr>
            <a:spLocks noChangeShapeType="1"/>
          </p:cNvSpPr>
          <p:nvPr/>
        </p:nvSpPr>
        <p:spPr bwMode="auto">
          <a:xfrm>
            <a:off x="5075238" y="1340297"/>
            <a:ext cx="1587" cy="1944687"/>
          </a:xfrm>
          <a:prstGeom prst="line">
            <a:avLst/>
          </a:prstGeom>
          <a:noFill/>
          <a:ln w="19050">
            <a:solidFill>
              <a:schemeClr val="tx1"/>
            </a:solidFill>
            <a:round/>
            <a:headEnd/>
            <a:tailEnd/>
          </a:ln>
        </p:spPr>
        <p:txBody>
          <a:bodyPr/>
          <a:lstStyle/>
          <a:p>
            <a:endParaRPr lang="ja-JP" altLang="en-US"/>
          </a:p>
        </p:txBody>
      </p:sp>
      <p:sp>
        <p:nvSpPr>
          <p:cNvPr id="23" name="Line 40"/>
          <p:cNvSpPr>
            <a:spLocks noChangeShapeType="1"/>
          </p:cNvSpPr>
          <p:nvPr/>
        </p:nvSpPr>
        <p:spPr bwMode="auto">
          <a:xfrm>
            <a:off x="5076825" y="3284984"/>
            <a:ext cx="1800225" cy="0"/>
          </a:xfrm>
          <a:prstGeom prst="line">
            <a:avLst/>
          </a:prstGeom>
          <a:noFill/>
          <a:ln w="19050">
            <a:solidFill>
              <a:schemeClr val="tx1"/>
            </a:solidFill>
            <a:round/>
            <a:headEnd/>
            <a:tailEnd/>
          </a:ln>
        </p:spPr>
        <p:txBody>
          <a:bodyPr/>
          <a:lstStyle/>
          <a:p>
            <a:endParaRPr lang="ja-JP" altLang="en-US"/>
          </a:p>
        </p:txBody>
      </p:sp>
      <p:sp>
        <p:nvSpPr>
          <p:cNvPr id="24" name="Text Box 41"/>
          <p:cNvSpPr txBox="1">
            <a:spLocks noChangeArrowheads="1"/>
          </p:cNvSpPr>
          <p:nvPr/>
        </p:nvSpPr>
        <p:spPr bwMode="auto">
          <a:xfrm>
            <a:off x="5292725" y="1989584"/>
            <a:ext cx="1295400" cy="457200"/>
          </a:xfrm>
          <a:prstGeom prst="rect">
            <a:avLst/>
          </a:prstGeom>
          <a:noFill/>
          <a:ln w="9525">
            <a:noFill/>
            <a:miter lim="800000"/>
            <a:headEnd/>
            <a:tailEnd/>
          </a:ln>
          <a:effectLst/>
        </p:spPr>
        <p:txBody>
          <a:bodyPr>
            <a:spAutoFit/>
          </a:bodyPr>
          <a:lstStyle/>
          <a:p>
            <a:pPr>
              <a:spcBef>
                <a:spcPct val="50000"/>
              </a:spcBef>
              <a:defRPr/>
            </a:pPr>
            <a:r>
              <a:rPr lang="en-US" altLang="ja-JP" sz="2400" b="1" dirty="0">
                <a:effectLst>
                  <a:outerShdw blurRad="38100" dist="38100" dir="2700000" algn="tl">
                    <a:srgbClr val="000000"/>
                  </a:outerShdw>
                </a:effectLst>
                <a:ea typeface="ＭＳ Ｐゴシック" pitchFamily="50" charset="-128"/>
              </a:rPr>
              <a:t> </a:t>
            </a:r>
            <a:endParaRPr lang="ja-JP" altLang="en-US" sz="2400" b="1" dirty="0">
              <a:effectLst>
                <a:outerShdw blurRad="38100" dist="38100" dir="2700000" algn="tl">
                  <a:srgbClr val="000000"/>
                </a:outerShdw>
              </a:effectLst>
              <a:ea typeface="ＭＳ Ｐゴシック" pitchFamily="50" charset="-128"/>
            </a:endParaRPr>
          </a:p>
        </p:txBody>
      </p:sp>
      <p:sp>
        <p:nvSpPr>
          <p:cNvPr id="26" name="Line 43"/>
          <p:cNvSpPr>
            <a:spLocks noChangeShapeType="1"/>
          </p:cNvSpPr>
          <p:nvPr/>
        </p:nvSpPr>
        <p:spPr bwMode="auto">
          <a:xfrm>
            <a:off x="8747125" y="1340297"/>
            <a:ext cx="0" cy="936625"/>
          </a:xfrm>
          <a:prstGeom prst="line">
            <a:avLst/>
          </a:prstGeom>
          <a:noFill/>
          <a:ln w="19050">
            <a:solidFill>
              <a:schemeClr val="tx1"/>
            </a:solidFill>
            <a:round/>
            <a:headEnd/>
            <a:tailEnd/>
          </a:ln>
        </p:spPr>
        <p:txBody>
          <a:bodyPr/>
          <a:lstStyle/>
          <a:p>
            <a:endParaRPr lang="ja-JP" altLang="en-US"/>
          </a:p>
        </p:txBody>
      </p:sp>
      <p:sp>
        <p:nvSpPr>
          <p:cNvPr id="27" name="Line 44"/>
          <p:cNvSpPr>
            <a:spLocks noChangeShapeType="1"/>
          </p:cNvSpPr>
          <p:nvPr/>
        </p:nvSpPr>
        <p:spPr bwMode="auto">
          <a:xfrm>
            <a:off x="6877050" y="3284984"/>
            <a:ext cx="1871663" cy="0"/>
          </a:xfrm>
          <a:prstGeom prst="line">
            <a:avLst/>
          </a:prstGeom>
          <a:noFill/>
          <a:ln w="19050">
            <a:solidFill>
              <a:schemeClr val="tx1"/>
            </a:solidFill>
            <a:round/>
            <a:headEnd/>
            <a:tailEnd/>
          </a:ln>
        </p:spPr>
        <p:txBody>
          <a:bodyPr/>
          <a:lstStyle/>
          <a:p>
            <a:endParaRPr lang="ja-JP" altLang="en-US"/>
          </a:p>
        </p:txBody>
      </p:sp>
      <p:sp>
        <p:nvSpPr>
          <p:cNvPr id="28" name="Line 45"/>
          <p:cNvSpPr>
            <a:spLocks noChangeShapeType="1"/>
          </p:cNvSpPr>
          <p:nvPr/>
        </p:nvSpPr>
        <p:spPr bwMode="auto">
          <a:xfrm>
            <a:off x="8747125" y="2276922"/>
            <a:ext cx="1588" cy="1008062"/>
          </a:xfrm>
          <a:prstGeom prst="line">
            <a:avLst/>
          </a:prstGeom>
          <a:noFill/>
          <a:ln w="19050">
            <a:solidFill>
              <a:schemeClr val="tx1"/>
            </a:solidFill>
            <a:round/>
            <a:headEnd/>
            <a:tailEnd/>
          </a:ln>
        </p:spPr>
        <p:txBody>
          <a:bodyPr/>
          <a:lstStyle/>
          <a:p>
            <a:endParaRPr lang="ja-JP" altLang="en-US"/>
          </a:p>
        </p:txBody>
      </p:sp>
      <p:sp>
        <p:nvSpPr>
          <p:cNvPr id="31" name="テキスト ボックス 30"/>
          <p:cNvSpPr txBox="1"/>
          <p:nvPr/>
        </p:nvSpPr>
        <p:spPr>
          <a:xfrm>
            <a:off x="7474386" y="1484561"/>
            <a:ext cx="553998" cy="1584176"/>
          </a:xfrm>
          <a:prstGeom prst="rect">
            <a:avLst/>
          </a:prstGeom>
          <a:noFill/>
        </p:spPr>
        <p:txBody>
          <a:bodyPr vert="eaVert" wrap="square" rtlCol="0">
            <a:spAutoFit/>
          </a:bodyPr>
          <a:lstStyle/>
          <a:p>
            <a:r>
              <a:rPr kumimoji="1" lang="ja-JP" altLang="en-US" dirty="0" smtClean="0"/>
              <a:t>　</a:t>
            </a:r>
            <a:r>
              <a:rPr kumimoji="1" lang="ja-JP" altLang="en-US" sz="2400" dirty="0" smtClean="0"/>
              <a:t>収　　益</a:t>
            </a:r>
            <a:endParaRPr kumimoji="1" lang="ja-JP" altLang="en-US" sz="2400" dirty="0"/>
          </a:p>
        </p:txBody>
      </p:sp>
      <p:cxnSp>
        <p:nvCxnSpPr>
          <p:cNvPr id="33" name="直線コネクタ 32"/>
          <p:cNvCxnSpPr/>
          <p:nvPr/>
        </p:nvCxnSpPr>
        <p:spPr>
          <a:xfrm>
            <a:off x="5076056" y="2564681"/>
            <a:ext cx="18002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テキスト ボックス 33"/>
          <p:cNvSpPr txBox="1"/>
          <p:nvPr/>
        </p:nvSpPr>
        <p:spPr>
          <a:xfrm>
            <a:off x="5292080" y="1700585"/>
            <a:ext cx="1296144" cy="461665"/>
          </a:xfrm>
          <a:prstGeom prst="rect">
            <a:avLst/>
          </a:prstGeom>
          <a:noFill/>
        </p:spPr>
        <p:txBody>
          <a:bodyPr wrap="square" rtlCol="0">
            <a:spAutoFit/>
          </a:bodyPr>
          <a:lstStyle/>
          <a:p>
            <a:r>
              <a:rPr kumimoji="1" lang="ja-JP" altLang="en-US" sz="2400" dirty="0" smtClean="0"/>
              <a:t> 費　用</a:t>
            </a:r>
            <a:endParaRPr kumimoji="1" lang="ja-JP" altLang="en-US" sz="2400" dirty="0"/>
          </a:p>
        </p:txBody>
      </p:sp>
      <p:sp>
        <p:nvSpPr>
          <p:cNvPr id="35" name="テキスト ボックス 34"/>
          <p:cNvSpPr txBox="1"/>
          <p:nvPr/>
        </p:nvSpPr>
        <p:spPr>
          <a:xfrm>
            <a:off x="5292080" y="2780705"/>
            <a:ext cx="1368152" cy="461665"/>
          </a:xfrm>
          <a:prstGeom prst="rect">
            <a:avLst/>
          </a:prstGeom>
          <a:noFill/>
        </p:spPr>
        <p:txBody>
          <a:bodyPr wrap="square" rtlCol="0">
            <a:spAutoFit/>
          </a:bodyPr>
          <a:lstStyle/>
          <a:p>
            <a:r>
              <a:rPr lang="ja-JP" altLang="en-US" sz="2400" dirty="0" smtClean="0"/>
              <a:t>純 利 益</a:t>
            </a:r>
            <a:endParaRPr kumimoji="1" lang="ja-JP" altLang="en-US" sz="2400" dirty="0"/>
          </a:p>
        </p:txBody>
      </p:sp>
      <p:sp>
        <p:nvSpPr>
          <p:cNvPr id="36" name="右矢印 35"/>
          <p:cNvSpPr/>
          <p:nvPr/>
        </p:nvSpPr>
        <p:spPr>
          <a:xfrm>
            <a:off x="1979712" y="2852936"/>
            <a:ext cx="3312368" cy="36004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7" name="上矢印吹き出し 36"/>
          <p:cNvSpPr/>
          <p:nvPr/>
        </p:nvSpPr>
        <p:spPr>
          <a:xfrm>
            <a:off x="1691680" y="3140968"/>
            <a:ext cx="5832648" cy="936104"/>
          </a:xfrm>
          <a:prstGeom prst="upArrowCallou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テキスト ボックス 37"/>
          <p:cNvSpPr txBox="1"/>
          <p:nvPr/>
        </p:nvSpPr>
        <p:spPr>
          <a:xfrm>
            <a:off x="1835696" y="3573016"/>
            <a:ext cx="5616624" cy="461665"/>
          </a:xfrm>
          <a:prstGeom prst="rect">
            <a:avLst/>
          </a:prstGeom>
          <a:noFill/>
        </p:spPr>
        <p:txBody>
          <a:bodyPr wrap="square" rtlCol="0">
            <a:spAutoFit/>
          </a:bodyPr>
          <a:lstStyle/>
          <a:p>
            <a:r>
              <a:rPr lang="ja-JP" altLang="en-US" sz="2400" dirty="0" smtClean="0"/>
              <a:t>純利益に対する所有割合分を吸収する。</a:t>
            </a:r>
            <a:endParaRPr kumimoji="1" lang="ja-JP" altLang="en-US" sz="2400" dirty="0"/>
          </a:p>
        </p:txBody>
      </p:sp>
      <p:sp>
        <p:nvSpPr>
          <p:cNvPr id="39" name="Rectangle 51"/>
          <p:cNvSpPr>
            <a:spLocks noChangeArrowheads="1"/>
          </p:cNvSpPr>
          <p:nvPr/>
        </p:nvSpPr>
        <p:spPr bwMode="auto">
          <a:xfrm>
            <a:off x="2340272" y="5949280"/>
            <a:ext cx="1800225" cy="648072"/>
          </a:xfrm>
          <a:prstGeom prst="rect">
            <a:avLst/>
          </a:prstGeom>
          <a:solidFill>
            <a:srgbClr val="CCFFCC">
              <a:alpha val="50195"/>
            </a:srgbClr>
          </a:solidFill>
          <a:ln w="28575">
            <a:solidFill>
              <a:schemeClr val="tx1"/>
            </a:solidFill>
            <a:prstDash val="dash"/>
            <a:miter lim="800000"/>
            <a:headEnd/>
            <a:tailEnd/>
          </a:ln>
        </p:spPr>
        <p:txBody>
          <a:bodyPr wrap="none" anchor="ctr"/>
          <a:lstStyle/>
          <a:p>
            <a:endParaRPr lang="ja-JP" altLang="en-US"/>
          </a:p>
        </p:txBody>
      </p:sp>
      <p:sp>
        <p:nvSpPr>
          <p:cNvPr id="40" name="Line 12"/>
          <p:cNvSpPr>
            <a:spLocks noChangeShapeType="1"/>
          </p:cNvSpPr>
          <p:nvPr/>
        </p:nvSpPr>
        <p:spPr bwMode="auto">
          <a:xfrm>
            <a:off x="2340272" y="4581227"/>
            <a:ext cx="3671888" cy="0"/>
          </a:xfrm>
          <a:prstGeom prst="line">
            <a:avLst/>
          </a:prstGeom>
          <a:noFill/>
          <a:ln w="31750">
            <a:solidFill>
              <a:schemeClr val="tx1"/>
            </a:solidFill>
            <a:round/>
            <a:headEnd/>
            <a:tailEnd/>
          </a:ln>
        </p:spPr>
        <p:txBody>
          <a:bodyPr/>
          <a:lstStyle/>
          <a:p>
            <a:endParaRPr lang="ja-JP" altLang="en-US"/>
          </a:p>
        </p:txBody>
      </p:sp>
      <p:sp>
        <p:nvSpPr>
          <p:cNvPr id="41" name="Line 13"/>
          <p:cNvSpPr>
            <a:spLocks noChangeShapeType="1"/>
          </p:cNvSpPr>
          <p:nvPr/>
        </p:nvSpPr>
        <p:spPr bwMode="auto">
          <a:xfrm>
            <a:off x="4140497" y="4581227"/>
            <a:ext cx="0" cy="2016125"/>
          </a:xfrm>
          <a:prstGeom prst="line">
            <a:avLst/>
          </a:prstGeom>
          <a:noFill/>
          <a:ln w="31750">
            <a:solidFill>
              <a:schemeClr val="tx1"/>
            </a:solidFill>
            <a:round/>
            <a:headEnd/>
            <a:tailEnd/>
          </a:ln>
        </p:spPr>
        <p:txBody>
          <a:bodyPr/>
          <a:lstStyle/>
          <a:p>
            <a:endParaRPr lang="ja-JP" altLang="en-US"/>
          </a:p>
        </p:txBody>
      </p:sp>
      <p:sp>
        <p:nvSpPr>
          <p:cNvPr id="42" name="Text Box 16"/>
          <p:cNvSpPr txBox="1">
            <a:spLocks noChangeArrowheads="1"/>
          </p:cNvSpPr>
          <p:nvPr/>
        </p:nvSpPr>
        <p:spPr bwMode="auto">
          <a:xfrm>
            <a:off x="2987972" y="4149427"/>
            <a:ext cx="2376488" cy="400110"/>
          </a:xfrm>
          <a:prstGeom prst="rect">
            <a:avLst/>
          </a:prstGeom>
          <a:noFill/>
          <a:ln w="9525">
            <a:noFill/>
            <a:miter lim="800000"/>
            <a:headEnd/>
            <a:tailEnd/>
          </a:ln>
          <a:effectLst/>
        </p:spPr>
        <p:txBody>
          <a:bodyPr>
            <a:spAutoFit/>
          </a:bodyPr>
          <a:lstStyle/>
          <a:p>
            <a:pPr>
              <a:spcBef>
                <a:spcPct val="50000"/>
              </a:spcBef>
              <a:defRPr/>
            </a:pPr>
            <a:r>
              <a:rPr lang="ja-JP" altLang="en-US" sz="2000" b="1" dirty="0" smtClean="0">
                <a:effectLst>
                  <a:outerShdw blurRad="38100" dist="38100" dir="2700000" algn="tl">
                    <a:srgbClr val="000000"/>
                  </a:outerShdw>
                </a:effectLst>
                <a:ea typeface="ＭＳ Ｐゴシック" pitchFamily="50" charset="-128"/>
              </a:rPr>
              <a:t>　連結貸借</a:t>
            </a:r>
            <a:r>
              <a:rPr lang="ja-JP" altLang="en-US" sz="2000" b="1" dirty="0">
                <a:effectLst>
                  <a:outerShdw blurRad="38100" dist="38100" dir="2700000" algn="tl">
                    <a:srgbClr val="000000"/>
                  </a:outerShdw>
                </a:effectLst>
                <a:ea typeface="ＭＳ Ｐゴシック" pitchFamily="50" charset="-128"/>
              </a:rPr>
              <a:t>対照表</a:t>
            </a:r>
          </a:p>
        </p:txBody>
      </p:sp>
      <p:sp>
        <p:nvSpPr>
          <p:cNvPr id="43" name="Line 19"/>
          <p:cNvSpPr>
            <a:spLocks noChangeShapeType="1"/>
          </p:cNvSpPr>
          <p:nvPr/>
        </p:nvSpPr>
        <p:spPr bwMode="auto">
          <a:xfrm>
            <a:off x="2340272" y="4581227"/>
            <a:ext cx="0" cy="2016125"/>
          </a:xfrm>
          <a:prstGeom prst="line">
            <a:avLst/>
          </a:prstGeom>
          <a:noFill/>
          <a:ln w="19050">
            <a:solidFill>
              <a:schemeClr val="tx1"/>
            </a:solidFill>
            <a:round/>
            <a:headEnd/>
            <a:tailEnd/>
          </a:ln>
        </p:spPr>
        <p:txBody>
          <a:bodyPr/>
          <a:lstStyle/>
          <a:p>
            <a:endParaRPr lang="ja-JP" altLang="en-US"/>
          </a:p>
        </p:txBody>
      </p:sp>
      <p:sp>
        <p:nvSpPr>
          <p:cNvPr id="44" name="Line 20"/>
          <p:cNvSpPr>
            <a:spLocks noChangeShapeType="1"/>
          </p:cNvSpPr>
          <p:nvPr/>
        </p:nvSpPr>
        <p:spPr bwMode="auto">
          <a:xfrm>
            <a:off x="2340272" y="6597352"/>
            <a:ext cx="1800225" cy="0"/>
          </a:xfrm>
          <a:prstGeom prst="line">
            <a:avLst/>
          </a:prstGeom>
          <a:noFill/>
          <a:ln w="9525">
            <a:solidFill>
              <a:schemeClr val="tx1"/>
            </a:solidFill>
            <a:round/>
            <a:headEnd/>
            <a:tailEnd/>
          </a:ln>
        </p:spPr>
        <p:txBody>
          <a:bodyPr/>
          <a:lstStyle/>
          <a:p>
            <a:endParaRPr lang="ja-JP" altLang="en-US"/>
          </a:p>
        </p:txBody>
      </p:sp>
      <p:sp>
        <p:nvSpPr>
          <p:cNvPr id="45" name="Text Box 21"/>
          <p:cNvSpPr txBox="1">
            <a:spLocks noChangeArrowheads="1"/>
          </p:cNvSpPr>
          <p:nvPr/>
        </p:nvSpPr>
        <p:spPr bwMode="auto">
          <a:xfrm>
            <a:off x="2556172" y="5157490"/>
            <a:ext cx="1295400" cy="457200"/>
          </a:xfrm>
          <a:prstGeom prst="rect">
            <a:avLst/>
          </a:prstGeom>
          <a:noFill/>
          <a:ln w="9525">
            <a:noFill/>
            <a:miter lim="800000"/>
            <a:headEnd/>
            <a:tailEnd/>
          </a:ln>
          <a:effectLst/>
        </p:spPr>
        <p:txBody>
          <a:bodyPr>
            <a:spAutoFit/>
          </a:bodyPr>
          <a:lstStyle/>
          <a:p>
            <a:pPr>
              <a:spcBef>
                <a:spcPct val="50000"/>
              </a:spcBef>
              <a:defRPr/>
            </a:pPr>
            <a:r>
              <a:rPr lang="en-US" altLang="ja-JP" sz="2400" b="1" dirty="0">
                <a:effectLst>
                  <a:outerShdw blurRad="38100" dist="38100" dir="2700000" algn="tl">
                    <a:srgbClr val="000000"/>
                  </a:outerShdw>
                </a:effectLst>
                <a:ea typeface="ＭＳ Ｐゴシック" pitchFamily="50" charset="-128"/>
              </a:rPr>
              <a:t> </a:t>
            </a:r>
            <a:r>
              <a:rPr lang="ja-JP" altLang="en-US" sz="2400" b="1" dirty="0" smtClean="0">
                <a:effectLst>
                  <a:outerShdw blurRad="38100" dist="38100" dir="2700000" algn="tl">
                    <a:srgbClr val="000000"/>
                  </a:outerShdw>
                </a:effectLst>
                <a:ea typeface="ＭＳ Ｐゴシック" pitchFamily="50" charset="-128"/>
              </a:rPr>
              <a:t>資</a:t>
            </a:r>
            <a:r>
              <a:rPr lang="ja-JP" altLang="en-US" sz="2400" b="1" dirty="0">
                <a:effectLst>
                  <a:outerShdw blurRad="38100" dist="38100" dir="2700000" algn="tl">
                    <a:srgbClr val="000000"/>
                  </a:outerShdw>
                </a:effectLst>
                <a:ea typeface="ＭＳ Ｐゴシック" pitchFamily="50" charset="-128"/>
              </a:rPr>
              <a:t>　産</a:t>
            </a:r>
          </a:p>
        </p:txBody>
      </p:sp>
      <p:sp>
        <p:nvSpPr>
          <p:cNvPr id="46" name="Line 31"/>
          <p:cNvSpPr>
            <a:spLocks noChangeShapeType="1"/>
          </p:cNvSpPr>
          <p:nvPr/>
        </p:nvSpPr>
        <p:spPr bwMode="auto">
          <a:xfrm>
            <a:off x="4140497" y="5517852"/>
            <a:ext cx="1871663" cy="0"/>
          </a:xfrm>
          <a:prstGeom prst="line">
            <a:avLst/>
          </a:prstGeom>
          <a:noFill/>
          <a:ln w="15875">
            <a:solidFill>
              <a:schemeClr val="tx1"/>
            </a:solidFill>
            <a:round/>
            <a:headEnd/>
            <a:tailEnd/>
          </a:ln>
        </p:spPr>
        <p:txBody>
          <a:bodyPr/>
          <a:lstStyle/>
          <a:p>
            <a:endParaRPr lang="ja-JP" altLang="en-US"/>
          </a:p>
        </p:txBody>
      </p:sp>
      <p:sp>
        <p:nvSpPr>
          <p:cNvPr id="47" name="Line 32"/>
          <p:cNvSpPr>
            <a:spLocks noChangeShapeType="1"/>
          </p:cNvSpPr>
          <p:nvPr/>
        </p:nvSpPr>
        <p:spPr bwMode="auto">
          <a:xfrm>
            <a:off x="6012160" y="4581227"/>
            <a:ext cx="0" cy="936625"/>
          </a:xfrm>
          <a:prstGeom prst="line">
            <a:avLst/>
          </a:prstGeom>
          <a:noFill/>
          <a:ln w="19050">
            <a:solidFill>
              <a:schemeClr val="tx1"/>
            </a:solidFill>
            <a:round/>
            <a:headEnd/>
            <a:tailEnd/>
          </a:ln>
        </p:spPr>
        <p:txBody>
          <a:bodyPr/>
          <a:lstStyle/>
          <a:p>
            <a:endParaRPr lang="ja-JP" altLang="en-US"/>
          </a:p>
        </p:txBody>
      </p:sp>
      <p:sp>
        <p:nvSpPr>
          <p:cNvPr id="48" name="Line 33"/>
          <p:cNvSpPr>
            <a:spLocks noChangeShapeType="1"/>
          </p:cNvSpPr>
          <p:nvPr/>
        </p:nvSpPr>
        <p:spPr bwMode="auto">
          <a:xfrm>
            <a:off x="4140497" y="6597352"/>
            <a:ext cx="1871663" cy="0"/>
          </a:xfrm>
          <a:prstGeom prst="line">
            <a:avLst/>
          </a:prstGeom>
          <a:noFill/>
          <a:ln w="19050">
            <a:solidFill>
              <a:schemeClr val="tx1"/>
            </a:solidFill>
            <a:round/>
            <a:headEnd/>
            <a:tailEnd/>
          </a:ln>
        </p:spPr>
        <p:txBody>
          <a:bodyPr/>
          <a:lstStyle/>
          <a:p>
            <a:endParaRPr lang="ja-JP" altLang="en-US"/>
          </a:p>
        </p:txBody>
      </p:sp>
      <p:sp>
        <p:nvSpPr>
          <p:cNvPr id="49" name="Line 34"/>
          <p:cNvSpPr>
            <a:spLocks noChangeShapeType="1"/>
          </p:cNvSpPr>
          <p:nvPr/>
        </p:nvSpPr>
        <p:spPr bwMode="auto">
          <a:xfrm>
            <a:off x="6012160" y="5517852"/>
            <a:ext cx="0" cy="1079500"/>
          </a:xfrm>
          <a:prstGeom prst="line">
            <a:avLst/>
          </a:prstGeom>
          <a:noFill/>
          <a:ln w="19050">
            <a:solidFill>
              <a:schemeClr val="tx1"/>
            </a:solidFill>
            <a:round/>
            <a:headEnd/>
            <a:tailEnd/>
          </a:ln>
        </p:spPr>
        <p:txBody>
          <a:bodyPr/>
          <a:lstStyle/>
          <a:p>
            <a:endParaRPr lang="ja-JP" altLang="en-US"/>
          </a:p>
        </p:txBody>
      </p:sp>
      <p:sp>
        <p:nvSpPr>
          <p:cNvPr id="50" name="Text Box 35"/>
          <p:cNvSpPr txBox="1">
            <a:spLocks noChangeArrowheads="1"/>
          </p:cNvSpPr>
          <p:nvPr/>
        </p:nvSpPr>
        <p:spPr bwMode="auto">
          <a:xfrm>
            <a:off x="4500860" y="4870152"/>
            <a:ext cx="1368425" cy="457200"/>
          </a:xfrm>
          <a:prstGeom prst="rect">
            <a:avLst/>
          </a:prstGeom>
          <a:noFill/>
          <a:ln w="9525">
            <a:noFill/>
            <a:miter lim="800000"/>
            <a:headEnd/>
            <a:tailEnd/>
          </a:ln>
          <a:effectLst/>
        </p:spPr>
        <p:txBody>
          <a:bodyPr>
            <a:spAutoFit/>
          </a:bodyPr>
          <a:lstStyle/>
          <a:p>
            <a:pPr>
              <a:spcBef>
                <a:spcPct val="50000"/>
              </a:spcBef>
              <a:defRPr/>
            </a:pPr>
            <a:r>
              <a:rPr lang="ja-JP" altLang="en-US" sz="2400" b="1">
                <a:effectLst>
                  <a:outerShdw blurRad="38100" dist="38100" dir="2700000" algn="tl">
                    <a:srgbClr val="000000"/>
                  </a:outerShdw>
                </a:effectLst>
                <a:ea typeface="ＭＳ Ｐゴシック" pitchFamily="50" charset="-128"/>
              </a:rPr>
              <a:t>負　　債</a:t>
            </a:r>
          </a:p>
        </p:txBody>
      </p:sp>
      <p:sp>
        <p:nvSpPr>
          <p:cNvPr id="51" name="Text Box 36"/>
          <p:cNvSpPr txBox="1">
            <a:spLocks noChangeArrowheads="1"/>
          </p:cNvSpPr>
          <p:nvPr/>
        </p:nvSpPr>
        <p:spPr bwMode="auto">
          <a:xfrm>
            <a:off x="4427835" y="5805190"/>
            <a:ext cx="1295400" cy="457200"/>
          </a:xfrm>
          <a:prstGeom prst="rect">
            <a:avLst/>
          </a:prstGeom>
          <a:noFill/>
          <a:ln w="9525">
            <a:noFill/>
            <a:miter lim="800000"/>
            <a:headEnd/>
            <a:tailEnd/>
          </a:ln>
          <a:effectLst/>
        </p:spPr>
        <p:txBody>
          <a:bodyPr>
            <a:spAutoFit/>
          </a:bodyPr>
          <a:lstStyle/>
          <a:p>
            <a:pPr>
              <a:spcBef>
                <a:spcPct val="50000"/>
              </a:spcBef>
              <a:defRPr/>
            </a:pPr>
            <a:r>
              <a:rPr lang="ja-JP" altLang="en-US" sz="2400" b="1" dirty="0">
                <a:effectLst>
                  <a:outerShdw blurRad="38100" dist="38100" dir="2700000" algn="tl">
                    <a:srgbClr val="000000"/>
                  </a:outerShdw>
                </a:effectLst>
                <a:ea typeface="ＭＳ Ｐゴシック" pitchFamily="50" charset="-128"/>
              </a:rPr>
              <a:t>資　　本</a:t>
            </a:r>
          </a:p>
        </p:txBody>
      </p:sp>
      <p:sp>
        <p:nvSpPr>
          <p:cNvPr id="53" name="Text Box 50"/>
          <p:cNvSpPr txBox="1">
            <a:spLocks noChangeArrowheads="1"/>
          </p:cNvSpPr>
          <p:nvPr/>
        </p:nvSpPr>
        <p:spPr bwMode="auto">
          <a:xfrm>
            <a:off x="2339950" y="6021288"/>
            <a:ext cx="1728440" cy="400110"/>
          </a:xfrm>
          <a:prstGeom prst="rect">
            <a:avLst/>
          </a:prstGeom>
          <a:noFill/>
          <a:ln w="9525">
            <a:noFill/>
            <a:miter lim="800000"/>
            <a:headEnd/>
            <a:tailEnd/>
          </a:ln>
          <a:effectLst/>
        </p:spPr>
        <p:txBody>
          <a:bodyPr wrap="square">
            <a:spAutoFit/>
          </a:bodyPr>
          <a:lstStyle/>
          <a:p>
            <a:pPr>
              <a:spcBef>
                <a:spcPct val="50000"/>
              </a:spcBef>
              <a:defRPr/>
            </a:pPr>
            <a:r>
              <a:rPr lang="ja-JP" altLang="en-US" sz="2000" b="1" dirty="0" smtClean="0">
                <a:effectLst>
                  <a:outerShdw blurRad="38100" dist="38100" dir="2700000" algn="tl">
                    <a:srgbClr val="000000"/>
                  </a:outerShdw>
                </a:effectLst>
                <a:ea typeface="ＭＳ Ｐゴシック" pitchFamily="50" charset="-128"/>
              </a:rPr>
              <a:t>関連会社株式</a:t>
            </a:r>
            <a:endParaRPr lang="ja-JP" altLang="en-US" sz="2000" b="1" dirty="0">
              <a:effectLst>
                <a:outerShdw blurRad="38100" dist="38100" dir="2700000" algn="tl">
                  <a:srgbClr val="000000"/>
                </a:outerShdw>
              </a:effectLst>
              <a:ea typeface="ＭＳ Ｐゴシック" pitchFamily="50" charset="-128"/>
            </a:endParaRPr>
          </a:p>
        </p:txBody>
      </p:sp>
      <p:cxnSp>
        <p:nvCxnSpPr>
          <p:cNvPr id="55" name="直線コネクタ 54"/>
          <p:cNvCxnSpPr/>
          <p:nvPr/>
        </p:nvCxnSpPr>
        <p:spPr>
          <a:xfrm>
            <a:off x="2339752" y="6453336"/>
            <a:ext cx="3672408" cy="0"/>
          </a:xfrm>
          <a:prstGeom prst="line">
            <a:avLst/>
          </a:prstGeom>
          <a:ln w="19050">
            <a:solidFill>
              <a:srgbClr val="FF0000"/>
            </a:solidFill>
            <a:prstDash val="sysDash"/>
          </a:ln>
        </p:spPr>
        <p:style>
          <a:lnRef idx="1">
            <a:schemeClr val="accent1"/>
          </a:lnRef>
          <a:fillRef idx="0">
            <a:schemeClr val="accent1"/>
          </a:fillRef>
          <a:effectRef idx="0">
            <a:schemeClr val="accent1"/>
          </a:effectRef>
          <a:fontRef idx="minor">
            <a:schemeClr val="tx1"/>
          </a:fontRef>
        </p:style>
      </p:cxnSp>
      <p:sp>
        <p:nvSpPr>
          <p:cNvPr id="57" name="右カーブ矢印 56"/>
          <p:cNvSpPr/>
          <p:nvPr/>
        </p:nvSpPr>
        <p:spPr>
          <a:xfrm rot="21164022">
            <a:off x="121021" y="3194978"/>
            <a:ext cx="1998123" cy="3615261"/>
          </a:xfrm>
          <a:prstGeom prst="curvedRightArrow">
            <a:avLst/>
          </a:prstGeom>
          <a:noFill/>
          <a:ln>
            <a:solidFill>
              <a:srgbClr val="F8262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59" name="左矢印 58"/>
          <p:cNvSpPr/>
          <p:nvPr/>
        </p:nvSpPr>
        <p:spPr>
          <a:xfrm rot="20743679">
            <a:off x="6096418" y="6298391"/>
            <a:ext cx="648072" cy="189735"/>
          </a:xfrm>
          <a:prstGeom prst="lef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0" name="テキスト ボックス 59"/>
          <p:cNvSpPr txBox="1"/>
          <p:nvPr/>
        </p:nvSpPr>
        <p:spPr>
          <a:xfrm>
            <a:off x="6804248" y="4869160"/>
            <a:ext cx="2016224" cy="1631216"/>
          </a:xfrm>
          <a:prstGeom prst="rect">
            <a:avLst/>
          </a:prstGeom>
          <a:noFill/>
          <a:ln w="19050">
            <a:solidFill>
              <a:srgbClr val="FF0000"/>
            </a:solidFill>
          </a:ln>
        </p:spPr>
        <p:txBody>
          <a:bodyPr wrap="square" rtlCol="0">
            <a:spAutoFit/>
          </a:bodyPr>
          <a:lstStyle/>
          <a:p>
            <a:r>
              <a:rPr kumimoji="1" lang="ja-JP" altLang="en-US" sz="2000" dirty="0" smtClean="0"/>
              <a:t>関連会社の純利益のうち、親会社の所有割合を吸収した分多くなっている。</a:t>
            </a:r>
            <a:endParaRPr kumimoji="1" lang="ja-JP" altLang="en-US" sz="2000" dirty="0"/>
          </a:p>
        </p:txBody>
      </p:sp>
      <p:sp>
        <p:nvSpPr>
          <p:cNvPr id="52" name="スライド番号プレースホルダ 51"/>
          <p:cNvSpPr>
            <a:spLocks noGrp="1"/>
          </p:cNvSpPr>
          <p:nvPr>
            <p:ph type="sldNum" sz="quarter" idx="12"/>
          </p:nvPr>
        </p:nvSpPr>
        <p:spPr/>
        <p:txBody>
          <a:bodyPr/>
          <a:lstStyle/>
          <a:p>
            <a:fld id="{818BF7D5-19D6-4E1A-89AD-733AF297C7BC}" type="slidenum">
              <a:rPr kumimoji="1" lang="ja-JP" altLang="en-US" smtClean="0"/>
              <a:pPr/>
              <a:t>11</a:t>
            </a:fld>
            <a:endParaRPr kumimoji="1" lang="ja-JP"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000" fill="hold"/>
                                        <p:tgtEl>
                                          <p:spTgt spid="36"/>
                                        </p:tgtEl>
                                        <p:attrNameLst>
                                          <p:attrName>ppt_x</p:attrName>
                                        </p:attrNameLst>
                                      </p:cBhvr>
                                      <p:tavLst>
                                        <p:tav tm="0">
                                          <p:val>
                                            <p:strVal val="0-#ppt_w/2"/>
                                          </p:val>
                                        </p:tav>
                                        <p:tav tm="100000">
                                          <p:val>
                                            <p:strVal val="#ppt_x"/>
                                          </p:val>
                                        </p:tav>
                                      </p:tavLst>
                                    </p:anim>
                                    <p:anim calcmode="lin" valueType="num">
                                      <p:cBhvr additive="base">
                                        <p:cTn id="8" dur="10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diamond(in)">
                                      <p:cBhvr>
                                        <p:cTn id="13" dur="2000"/>
                                        <p:tgtEl>
                                          <p:spTgt spid="12"/>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diamond(in)">
                                      <p:cBhvr>
                                        <p:cTn id="16" dur="2000"/>
                                        <p:tgtEl>
                                          <p:spTgt spid="23"/>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diamond(in)">
                                      <p:cBhvr>
                                        <p:cTn id="19" dur="2000"/>
                                        <p:tgtEl>
                                          <p:spTgt spid="37"/>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diamond(in)">
                                      <p:cBhvr>
                                        <p:cTn id="22" dur="2000"/>
                                        <p:tgtEl>
                                          <p:spTgt spid="38"/>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diamond(in)">
                                      <p:cBhvr>
                                        <p:cTn id="27" dur="1000"/>
                                        <p:tgtEl>
                                          <p:spTgt spid="39"/>
                                        </p:tgtEl>
                                      </p:cBhvr>
                                    </p:animEffect>
                                  </p:childTnLst>
                                </p:cTn>
                              </p:par>
                              <p:par>
                                <p:cTn id="28" presetID="8" presetClass="entr" presetSubtype="16"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diamond(in)">
                                      <p:cBhvr>
                                        <p:cTn id="30" dur="1000"/>
                                        <p:tgtEl>
                                          <p:spTgt spid="40"/>
                                        </p:tgtEl>
                                      </p:cBhvr>
                                    </p:animEffect>
                                  </p:childTnLst>
                                </p:cTn>
                              </p:par>
                              <p:par>
                                <p:cTn id="31" presetID="8" presetClass="entr" presetSubtype="16"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diamond(in)">
                                      <p:cBhvr>
                                        <p:cTn id="33" dur="1000"/>
                                        <p:tgtEl>
                                          <p:spTgt spid="41"/>
                                        </p:tgtEl>
                                      </p:cBhvr>
                                    </p:animEffect>
                                  </p:childTnLst>
                                </p:cTn>
                              </p:par>
                              <p:par>
                                <p:cTn id="34" presetID="8" presetClass="entr" presetSubtype="16" fill="hold" grpId="0" nodeType="with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diamond(in)">
                                      <p:cBhvr>
                                        <p:cTn id="36" dur="1000"/>
                                        <p:tgtEl>
                                          <p:spTgt spid="42"/>
                                        </p:tgtEl>
                                      </p:cBhvr>
                                    </p:animEffect>
                                  </p:childTnLst>
                                </p:cTn>
                              </p:par>
                              <p:par>
                                <p:cTn id="37" presetID="8" presetClass="entr" presetSubtype="16" fill="hold" grpId="0" nodeType="withEffect">
                                  <p:stCondLst>
                                    <p:cond delay="0"/>
                                  </p:stCondLst>
                                  <p:childTnLst>
                                    <p:set>
                                      <p:cBhvr>
                                        <p:cTn id="38" dur="1" fill="hold">
                                          <p:stCondLst>
                                            <p:cond delay="0"/>
                                          </p:stCondLst>
                                        </p:cTn>
                                        <p:tgtEl>
                                          <p:spTgt spid="43"/>
                                        </p:tgtEl>
                                        <p:attrNameLst>
                                          <p:attrName>style.visibility</p:attrName>
                                        </p:attrNameLst>
                                      </p:cBhvr>
                                      <p:to>
                                        <p:strVal val="visible"/>
                                      </p:to>
                                    </p:set>
                                    <p:animEffect transition="in" filter="diamond(in)">
                                      <p:cBhvr>
                                        <p:cTn id="39" dur="1000"/>
                                        <p:tgtEl>
                                          <p:spTgt spid="43"/>
                                        </p:tgtEl>
                                      </p:cBhvr>
                                    </p:animEffect>
                                  </p:childTnLst>
                                </p:cTn>
                              </p:par>
                              <p:par>
                                <p:cTn id="40" presetID="8" presetClass="entr" presetSubtype="16"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diamond(in)">
                                      <p:cBhvr>
                                        <p:cTn id="42" dur="1000"/>
                                        <p:tgtEl>
                                          <p:spTgt spid="44"/>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diamond(in)">
                                      <p:cBhvr>
                                        <p:cTn id="45" dur="1000"/>
                                        <p:tgtEl>
                                          <p:spTgt spid="4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diamond(in)">
                                      <p:cBhvr>
                                        <p:cTn id="48" dur="1000"/>
                                        <p:tgtEl>
                                          <p:spTgt spid="46"/>
                                        </p:tgtEl>
                                      </p:cBhvr>
                                    </p:animEffect>
                                  </p:childTnLst>
                                </p:cTn>
                              </p:par>
                              <p:par>
                                <p:cTn id="49" presetID="8" presetClass="entr" presetSubtype="16"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diamond(in)">
                                      <p:cBhvr>
                                        <p:cTn id="51" dur="1000"/>
                                        <p:tgtEl>
                                          <p:spTgt spid="47"/>
                                        </p:tgtEl>
                                      </p:cBhvr>
                                    </p:animEffect>
                                  </p:childTnLst>
                                </p:cTn>
                              </p:par>
                              <p:par>
                                <p:cTn id="52" presetID="8" presetClass="entr" presetSubtype="16"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diamond(in)">
                                      <p:cBhvr>
                                        <p:cTn id="54" dur="1000"/>
                                        <p:tgtEl>
                                          <p:spTgt spid="48"/>
                                        </p:tgtEl>
                                      </p:cBhvr>
                                    </p:animEffect>
                                  </p:childTnLst>
                                </p:cTn>
                              </p:par>
                              <p:par>
                                <p:cTn id="55" presetID="8" presetClass="entr" presetSubtype="16"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diamond(in)">
                                      <p:cBhvr>
                                        <p:cTn id="57" dur="1000"/>
                                        <p:tgtEl>
                                          <p:spTgt spid="49"/>
                                        </p:tgtEl>
                                      </p:cBhvr>
                                    </p:animEffect>
                                  </p:childTnLst>
                                </p:cTn>
                              </p:par>
                              <p:par>
                                <p:cTn id="58" presetID="8" presetClass="entr" presetSubtype="16" fill="hold" grpId="0" nodeType="withEffect">
                                  <p:stCondLst>
                                    <p:cond delay="0"/>
                                  </p:stCondLst>
                                  <p:childTnLst>
                                    <p:set>
                                      <p:cBhvr>
                                        <p:cTn id="59" dur="1" fill="hold">
                                          <p:stCondLst>
                                            <p:cond delay="0"/>
                                          </p:stCondLst>
                                        </p:cTn>
                                        <p:tgtEl>
                                          <p:spTgt spid="50"/>
                                        </p:tgtEl>
                                        <p:attrNameLst>
                                          <p:attrName>style.visibility</p:attrName>
                                        </p:attrNameLst>
                                      </p:cBhvr>
                                      <p:to>
                                        <p:strVal val="visible"/>
                                      </p:to>
                                    </p:set>
                                    <p:animEffect transition="in" filter="diamond(in)">
                                      <p:cBhvr>
                                        <p:cTn id="60" dur="1000"/>
                                        <p:tgtEl>
                                          <p:spTgt spid="50"/>
                                        </p:tgtEl>
                                      </p:cBhvr>
                                    </p:animEffect>
                                  </p:childTnLst>
                                </p:cTn>
                              </p:par>
                              <p:par>
                                <p:cTn id="61" presetID="8" presetClass="entr" presetSubtype="16" fill="hold" grpId="0" nodeType="with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diamond(in)">
                                      <p:cBhvr>
                                        <p:cTn id="63" dur="1000"/>
                                        <p:tgtEl>
                                          <p:spTgt spid="51"/>
                                        </p:tgtEl>
                                      </p:cBhvr>
                                    </p:animEffect>
                                  </p:childTnLst>
                                </p:cTn>
                              </p:par>
                              <p:par>
                                <p:cTn id="64" presetID="8" presetClass="entr" presetSubtype="16" fill="hold" grpId="0" nodeType="with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diamond(in)">
                                      <p:cBhvr>
                                        <p:cTn id="66" dur="1000"/>
                                        <p:tgtEl>
                                          <p:spTgt spid="53"/>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grpId="0" nodeType="clickEffect">
                                  <p:stCondLst>
                                    <p:cond delay="0"/>
                                  </p:stCondLst>
                                  <p:childTnLst>
                                    <p:set>
                                      <p:cBhvr>
                                        <p:cTn id="70" dur="1" fill="hold">
                                          <p:stCondLst>
                                            <p:cond delay="0"/>
                                          </p:stCondLst>
                                        </p:cTn>
                                        <p:tgtEl>
                                          <p:spTgt spid="57"/>
                                        </p:tgtEl>
                                        <p:attrNameLst>
                                          <p:attrName>style.visibility</p:attrName>
                                        </p:attrNameLst>
                                      </p:cBhvr>
                                      <p:to>
                                        <p:strVal val="visible"/>
                                      </p:to>
                                    </p:set>
                                    <p:anim calcmode="lin" valueType="num">
                                      <p:cBhvr additive="base">
                                        <p:cTn id="71" dur="500" fill="hold"/>
                                        <p:tgtEl>
                                          <p:spTgt spid="57"/>
                                        </p:tgtEl>
                                        <p:attrNameLst>
                                          <p:attrName>ppt_x</p:attrName>
                                        </p:attrNameLst>
                                      </p:cBhvr>
                                      <p:tavLst>
                                        <p:tav tm="0">
                                          <p:val>
                                            <p:strVal val="0-#ppt_w/2"/>
                                          </p:val>
                                        </p:tav>
                                        <p:tav tm="100000">
                                          <p:val>
                                            <p:strVal val="#ppt_x"/>
                                          </p:val>
                                        </p:tav>
                                      </p:tavLst>
                                    </p:anim>
                                    <p:anim calcmode="lin" valueType="num">
                                      <p:cBhvr additive="base">
                                        <p:cTn id="72" dur="500" fill="hold"/>
                                        <p:tgtEl>
                                          <p:spTgt spid="57"/>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55"/>
                                        </p:tgtEl>
                                        <p:attrNameLst>
                                          <p:attrName>style.visibility</p:attrName>
                                        </p:attrNameLst>
                                      </p:cBhvr>
                                      <p:to>
                                        <p:strVal val="visible"/>
                                      </p:to>
                                    </p:set>
                                    <p:anim calcmode="lin" valueType="num">
                                      <p:cBhvr additive="base">
                                        <p:cTn id="77" dur="1000" fill="hold"/>
                                        <p:tgtEl>
                                          <p:spTgt spid="55"/>
                                        </p:tgtEl>
                                        <p:attrNameLst>
                                          <p:attrName>ppt_x</p:attrName>
                                        </p:attrNameLst>
                                      </p:cBhvr>
                                      <p:tavLst>
                                        <p:tav tm="0">
                                          <p:val>
                                            <p:strVal val="#ppt_x"/>
                                          </p:val>
                                        </p:tav>
                                        <p:tav tm="100000">
                                          <p:val>
                                            <p:strVal val="#ppt_x"/>
                                          </p:val>
                                        </p:tav>
                                      </p:tavLst>
                                    </p:anim>
                                    <p:anim calcmode="lin" valueType="num">
                                      <p:cBhvr additive="base">
                                        <p:cTn id="78" dur="10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8" presetClass="entr" presetSubtype="16" fill="hold" grpId="1" nodeType="clickEffect">
                                  <p:stCondLst>
                                    <p:cond delay="0"/>
                                  </p:stCondLst>
                                  <p:childTnLst>
                                    <p:set>
                                      <p:cBhvr>
                                        <p:cTn id="82" dur="1" fill="hold">
                                          <p:stCondLst>
                                            <p:cond delay="0"/>
                                          </p:stCondLst>
                                        </p:cTn>
                                        <p:tgtEl>
                                          <p:spTgt spid="49"/>
                                        </p:tgtEl>
                                        <p:attrNameLst>
                                          <p:attrName>style.visibility</p:attrName>
                                        </p:attrNameLst>
                                      </p:cBhvr>
                                      <p:to>
                                        <p:strVal val="visible"/>
                                      </p:to>
                                    </p:set>
                                    <p:animEffect transition="in" filter="diamond(in)">
                                      <p:cBhvr>
                                        <p:cTn id="83" dur="1000"/>
                                        <p:tgtEl>
                                          <p:spTgt spid="49"/>
                                        </p:tgtEl>
                                      </p:cBhvr>
                                    </p:animEffect>
                                  </p:childTnLst>
                                </p:cTn>
                              </p:par>
                              <p:par>
                                <p:cTn id="84" presetID="8" presetClass="entr" presetSubtype="16" fill="hold" grpId="0" nodeType="withEffect">
                                  <p:stCondLst>
                                    <p:cond delay="0"/>
                                  </p:stCondLst>
                                  <p:childTnLst>
                                    <p:set>
                                      <p:cBhvr>
                                        <p:cTn id="85" dur="1" fill="hold">
                                          <p:stCondLst>
                                            <p:cond delay="0"/>
                                          </p:stCondLst>
                                        </p:cTn>
                                        <p:tgtEl>
                                          <p:spTgt spid="59"/>
                                        </p:tgtEl>
                                        <p:attrNameLst>
                                          <p:attrName>style.visibility</p:attrName>
                                        </p:attrNameLst>
                                      </p:cBhvr>
                                      <p:to>
                                        <p:strVal val="visible"/>
                                      </p:to>
                                    </p:set>
                                    <p:animEffect transition="in" filter="diamond(in)">
                                      <p:cBhvr>
                                        <p:cTn id="86" dur="1000"/>
                                        <p:tgtEl>
                                          <p:spTgt spid="59"/>
                                        </p:tgtEl>
                                      </p:cBhvr>
                                    </p:animEffect>
                                  </p:childTnLst>
                                </p:cTn>
                              </p:par>
                              <p:par>
                                <p:cTn id="87" presetID="8" presetClass="entr" presetSubtype="16" fill="hold" grpId="0" nodeType="withEffect">
                                  <p:stCondLst>
                                    <p:cond delay="0"/>
                                  </p:stCondLst>
                                  <p:childTnLst>
                                    <p:set>
                                      <p:cBhvr>
                                        <p:cTn id="88" dur="1" fill="hold">
                                          <p:stCondLst>
                                            <p:cond delay="0"/>
                                          </p:stCondLst>
                                        </p:cTn>
                                        <p:tgtEl>
                                          <p:spTgt spid="60"/>
                                        </p:tgtEl>
                                        <p:attrNameLst>
                                          <p:attrName>style.visibility</p:attrName>
                                        </p:attrNameLst>
                                      </p:cBhvr>
                                      <p:to>
                                        <p:strVal val="visible"/>
                                      </p:to>
                                    </p:set>
                                    <p:animEffect transition="in" filter="diamond(in)">
                                      <p:cBhvr>
                                        <p:cTn id="89"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3" grpId="0" animBg="1"/>
      <p:bldP spid="36" grpId="0" animBg="1"/>
      <p:bldP spid="37" grpId="0" animBg="1"/>
      <p:bldP spid="38" grpId="0"/>
      <p:bldP spid="39" grpId="0" animBg="1"/>
      <p:bldP spid="40" grpId="0" animBg="1"/>
      <p:bldP spid="41" grpId="0" animBg="1"/>
      <p:bldP spid="42" grpId="0"/>
      <p:bldP spid="43" grpId="0" animBg="1"/>
      <p:bldP spid="44" grpId="0" animBg="1"/>
      <p:bldP spid="45" grpId="0"/>
      <p:bldP spid="46" grpId="0" animBg="1"/>
      <p:bldP spid="47" grpId="0" animBg="1"/>
      <p:bldP spid="48" grpId="0" animBg="1"/>
      <p:bldP spid="49" grpId="0" animBg="1"/>
      <p:bldP spid="49" grpId="1" animBg="1"/>
      <p:bldP spid="50" grpId="0"/>
      <p:bldP spid="51" grpId="0"/>
      <p:bldP spid="53" grpId="0"/>
      <p:bldP spid="57" grpId="0" animBg="1"/>
      <p:bldP spid="59" grpId="0" animBg="1"/>
      <p:bldP spid="6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fld id="{818BF7D5-19D6-4E1A-89AD-733AF297C7BC}" type="slidenum">
              <a:rPr kumimoji="1" lang="ja-JP" altLang="en-US" smtClean="0"/>
              <a:pPr/>
              <a:t>12</a:t>
            </a:fld>
            <a:endParaRPr kumimoji="1" lang="ja-JP" altLang="en-US"/>
          </a:p>
        </p:txBody>
      </p:sp>
      <p:sp>
        <p:nvSpPr>
          <p:cNvPr id="3" name="テキスト ボックス 2"/>
          <p:cNvSpPr txBox="1"/>
          <p:nvPr/>
        </p:nvSpPr>
        <p:spPr>
          <a:xfrm>
            <a:off x="1115616" y="260648"/>
            <a:ext cx="6696744" cy="523220"/>
          </a:xfrm>
          <a:prstGeom prst="rect">
            <a:avLst/>
          </a:prstGeom>
          <a:noFill/>
        </p:spPr>
        <p:txBody>
          <a:bodyPr wrap="square" rtlCol="0">
            <a:spAutoFit/>
          </a:bodyPr>
          <a:lstStyle/>
          <a:p>
            <a:r>
              <a:rPr kumimoji="1" lang="ja-JP" altLang="en-US" sz="2800" dirty="0" smtClean="0"/>
              <a:t>＜全部連結・比例連結・持分法の例示＞</a:t>
            </a:r>
            <a:endParaRPr kumimoji="1" lang="ja-JP" altLang="en-US" sz="2800" dirty="0"/>
          </a:p>
        </p:txBody>
      </p:sp>
      <p:sp>
        <p:nvSpPr>
          <p:cNvPr id="4" name="テキスト ボックス 3"/>
          <p:cNvSpPr txBox="1"/>
          <p:nvPr/>
        </p:nvSpPr>
        <p:spPr>
          <a:xfrm>
            <a:off x="251520" y="980728"/>
            <a:ext cx="8712968" cy="1323439"/>
          </a:xfrm>
          <a:prstGeom prst="rect">
            <a:avLst/>
          </a:prstGeom>
          <a:noFill/>
        </p:spPr>
        <p:txBody>
          <a:bodyPr wrap="square" rtlCol="0">
            <a:spAutoFit/>
          </a:bodyPr>
          <a:lstStyle/>
          <a:p>
            <a:r>
              <a:rPr kumimoji="1" lang="ja-JP" altLang="en-US" sz="2000" dirty="0" smtClean="0"/>
              <a:t>　</a:t>
            </a:r>
            <a:r>
              <a:rPr kumimoji="1" lang="en-US" altLang="ja-JP" sz="2000" dirty="0" smtClean="0"/>
              <a:t>H22.3/31</a:t>
            </a:r>
            <a:r>
              <a:rPr kumimoji="1" lang="ja-JP" altLang="en-US" sz="2000" dirty="0" smtClean="0"/>
              <a:t>に</a:t>
            </a:r>
            <a:r>
              <a:rPr kumimoji="1" lang="en-US" altLang="ja-JP" sz="2000" dirty="0" smtClean="0"/>
              <a:t>P</a:t>
            </a:r>
            <a:r>
              <a:rPr kumimoji="1" lang="ja-JP" altLang="en-US" sz="2000" dirty="0" smtClean="0"/>
              <a:t>社は</a:t>
            </a:r>
            <a:r>
              <a:rPr kumimoji="1" lang="en-US" altLang="ja-JP" sz="2000" dirty="0" smtClean="0"/>
              <a:t>S</a:t>
            </a:r>
            <a:r>
              <a:rPr kumimoji="1" lang="ja-JP" altLang="en-US" sz="2000" dirty="0" smtClean="0"/>
              <a:t>社の発行済株式の</a:t>
            </a:r>
            <a:r>
              <a:rPr kumimoji="1" lang="en-US" altLang="ja-JP" sz="2000" dirty="0" smtClean="0"/>
              <a:t>70</a:t>
            </a:r>
            <a:r>
              <a:rPr kumimoji="1" lang="ja-JP" altLang="en-US" sz="2000" dirty="0" smtClean="0"/>
              <a:t>％を</a:t>
            </a:r>
            <a:r>
              <a:rPr kumimoji="1" lang="en-US" altLang="ja-JP" sz="2000" dirty="0" smtClean="0"/>
              <a:t>260</a:t>
            </a:r>
            <a:r>
              <a:rPr kumimoji="1" lang="ja-JP" altLang="en-US" sz="2000" dirty="0" smtClean="0"/>
              <a:t>で取得した（</a:t>
            </a:r>
            <a:r>
              <a:rPr kumimoji="1" lang="en-US" altLang="ja-JP" sz="2000" dirty="0" smtClean="0"/>
              <a:t>S</a:t>
            </a:r>
            <a:r>
              <a:rPr kumimoji="1" lang="ja-JP" altLang="en-US" sz="2000" dirty="0" smtClean="0"/>
              <a:t>社資本金 </a:t>
            </a:r>
            <a:r>
              <a:rPr kumimoji="1" lang="en-US" altLang="ja-JP" sz="2000" dirty="0" smtClean="0"/>
              <a:t>200 </a:t>
            </a:r>
            <a:r>
              <a:rPr kumimoji="1" lang="ja-JP" altLang="en-US" sz="2000" dirty="0" smtClean="0"/>
              <a:t>利益剰余金 </a:t>
            </a:r>
            <a:r>
              <a:rPr kumimoji="1" lang="en-US" altLang="ja-JP" sz="2000" dirty="0" smtClean="0"/>
              <a:t>100</a:t>
            </a:r>
            <a:r>
              <a:rPr kumimoji="1" lang="ja-JP" altLang="en-US" sz="2000" dirty="0" smtClean="0"/>
              <a:t>）。</a:t>
            </a:r>
            <a:r>
              <a:rPr kumimoji="1" lang="en-US" altLang="ja-JP" sz="2000" dirty="0" smtClean="0"/>
              <a:t>H23.3/31</a:t>
            </a:r>
            <a:r>
              <a:rPr kumimoji="1" lang="ja-JP" altLang="en-US" sz="2000" dirty="0" smtClean="0"/>
              <a:t>の</a:t>
            </a:r>
            <a:r>
              <a:rPr kumimoji="1" lang="en-US" altLang="ja-JP" sz="2000" dirty="0" smtClean="0"/>
              <a:t>P</a:t>
            </a:r>
            <a:r>
              <a:rPr kumimoji="1" lang="ja-JP" altLang="en-US" sz="2000" dirty="0" smtClean="0"/>
              <a:t>・</a:t>
            </a:r>
            <a:r>
              <a:rPr kumimoji="1" lang="en-US" altLang="ja-JP" sz="2000" dirty="0" smtClean="0"/>
              <a:t>S</a:t>
            </a:r>
            <a:r>
              <a:rPr kumimoji="1" lang="ja-JP" altLang="en-US" sz="2000" dirty="0" smtClean="0"/>
              <a:t>社の財務諸表はつぎの通りである。なお、連結のれんは</a:t>
            </a:r>
            <a:r>
              <a:rPr kumimoji="1" lang="en-US" altLang="ja-JP" sz="2000" dirty="0" smtClean="0"/>
              <a:t>5</a:t>
            </a:r>
            <a:r>
              <a:rPr kumimoji="1" lang="ja-JP" altLang="en-US" sz="2000" dirty="0" smtClean="0"/>
              <a:t>年で償却するものとする。また、</a:t>
            </a:r>
            <a:r>
              <a:rPr kumimoji="1" lang="en-US" altLang="ja-JP" sz="2000" dirty="0" smtClean="0"/>
              <a:t>P</a:t>
            </a:r>
            <a:r>
              <a:rPr kumimoji="1" lang="ja-JP" altLang="en-US" sz="2000" dirty="0" smtClean="0"/>
              <a:t>社から</a:t>
            </a:r>
            <a:r>
              <a:rPr kumimoji="1" lang="en-US" altLang="ja-JP" sz="2000" dirty="0" smtClean="0"/>
              <a:t>S</a:t>
            </a:r>
            <a:r>
              <a:rPr kumimoji="1" lang="ja-JP" altLang="en-US" sz="2000" dirty="0" smtClean="0"/>
              <a:t>社へ商品</a:t>
            </a:r>
            <a:r>
              <a:rPr kumimoji="1" lang="en-US" altLang="ja-JP" sz="2000" dirty="0" smtClean="0"/>
              <a:t>100</a:t>
            </a:r>
            <a:r>
              <a:rPr kumimoji="1" lang="ja-JP" altLang="en-US" sz="2000" dirty="0" smtClean="0"/>
              <a:t>を売上げており、そのまま</a:t>
            </a:r>
            <a:r>
              <a:rPr kumimoji="1" lang="en-US" altLang="ja-JP" sz="2000" dirty="0" smtClean="0"/>
              <a:t>S</a:t>
            </a:r>
            <a:r>
              <a:rPr kumimoji="1" lang="ja-JP" altLang="en-US" sz="2000" smtClean="0"/>
              <a:t>社期末商品となっている。</a:t>
            </a:r>
            <a:endParaRPr kumimoji="1" lang="ja-JP" altLang="en-US" sz="2000" dirty="0"/>
          </a:p>
        </p:txBody>
      </p:sp>
      <p:cxnSp>
        <p:nvCxnSpPr>
          <p:cNvPr id="7" name="直線コネクタ 6"/>
          <p:cNvCxnSpPr/>
          <p:nvPr/>
        </p:nvCxnSpPr>
        <p:spPr>
          <a:xfrm>
            <a:off x="539552" y="3140968"/>
            <a:ext cx="3456384"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直線コネクタ 8"/>
          <p:cNvCxnSpPr/>
          <p:nvPr/>
        </p:nvCxnSpPr>
        <p:spPr>
          <a:xfrm>
            <a:off x="2267744" y="3140968"/>
            <a:ext cx="0" cy="12961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線コネクタ 10"/>
          <p:cNvCxnSpPr/>
          <p:nvPr/>
        </p:nvCxnSpPr>
        <p:spPr>
          <a:xfrm>
            <a:off x="4644008" y="3140968"/>
            <a:ext cx="3456384"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線コネクタ 11"/>
          <p:cNvCxnSpPr/>
          <p:nvPr/>
        </p:nvCxnSpPr>
        <p:spPr>
          <a:xfrm>
            <a:off x="6372200" y="3140968"/>
            <a:ext cx="0" cy="12961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p:nvPr/>
        </p:nvCxnSpPr>
        <p:spPr>
          <a:xfrm>
            <a:off x="539552" y="5373216"/>
            <a:ext cx="3456384"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線コネクタ 13"/>
          <p:cNvCxnSpPr/>
          <p:nvPr/>
        </p:nvCxnSpPr>
        <p:spPr>
          <a:xfrm>
            <a:off x="2267744" y="5373216"/>
            <a:ext cx="0" cy="12961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直線コネクタ 14"/>
          <p:cNvCxnSpPr/>
          <p:nvPr/>
        </p:nvCxnSpPr>
        <p:spPr>
          <a:xfrm>
            <a:off x="4644008" y="5373216"/>
            <a:ext cx="3456384"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直線コネクタ 15"/>
          <p:cNvCxnSpPr/>
          <p:nvPr/>
        </p:nvCxnSpPr>
        <p:spPr>
          <a:xfrm>
            <a:off x="6372200" y="5373216"/>
            <a:ext cx="0" cy="12961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テキスト ボックス 16"/>
          <p:cNvSpPr txBox="1"/>
          <p:nvPr/>
        </p:nvSpPr>
        <p:spPr>
          <a:xfrm>
            <a:off x="683568" y="2708920"/>
            <a:ext cx="3384376" cy="369332"/>
          </a:xfrm>
          <a:prstGeom prst="rect">
            <a:avLst/>
          </a:prstGeom>
          <a:noFill/>
        </p:spPr>
        <p:txBody>
          <a:bodyPr wrap="square" rtlCol="0">
            <a:spAutoFit/>
          </a:bodyPr>
          <a:lstStyle/>
          <a:p>
            <a:r>
              <a:rPr kumimoji="1" lang="en-US" altLang="ja-JP" dirty="0" smtClean="0"/>
              <a:t>P</a:t>
            </a:r>
            <a:r>
              <a:rPr kumimoji="1" lang="ja-JP" altLang="en-US" dirty="0" smtClean="0"/>
              <a:t>　社　貸　借　対　照　表</a:t>
            </a:r>
            <a:endParaRPr kumimoji="1" lang="ja-JP" altLang="en-US" dirty="0"/>
          </a:p>
        </p:txBody>
      </p:sp>
      <p:sp>
        <p:nvSpPr>
          <p:cNvPr id="18" name="テキスト ボックス 17"/>
          <p:cNvSpPr txBox="1"/>
          <p:nvPr/>
        </p:nvSpPr>
        <p:spPr>
          <a:xfrm>
            <a:off x="683568" y="4931876"/>
            <a:ext cx="3384376" cy="369332"/>
          </a:xfrm>
          <a:prstGeom prst="rect">
            <a:avLst/>
          </a:prstGeom>
          <a:noFill/>
        </p:spPr>
        <p:txBody>
          <a:bodyPr wrap="square" rtlCol="0">
            <a:spAutoFit/>
          </a:bodyPr>
          <a:lstStyle/>
          <a:p>
            <a:r>
              <a:rPr kumimoji="1" lang="en-US" altLang="ja-JP" dirty="0" smtClean="0"/>
              <a:t>S</a:t>
            </a:r>
            <a:r>
              <a:rPr kumimoji="1" lang="ja-JP" altLang="en-US" dirty="0" smtClean="0"/>
              <a:t>　社　貸　借　対　照　表</a:t>
            </a:r>
            <a:endParaRPr kumimoji="1" lang="ja-JP" altLang="en-US" dirty="0"/>
          </a:p>
        </p:txBody>
      </p:sp>
      <p:sp>
        <p:nvSpPr>
          <p:cNvPr id="19" name="テキスト ボックス 18"/>
          <p:cNvSpPr txBox="1"/>
          <p:nvPr/>
        </p:nvSpPr>
        <p:spPr>
          <a:xfrm>
            <a:off x="4788024" y="2708920"/>
            <a:ext cx="3384376" cy="369332"/>
          </a:xfrm>
          <a:prstGeom prst="rect">
            <a:avLst/>
          </a:prstGeom>
          <a:noFill/>
        </p:spPr>
        <p:txBody>
          <a:bodyPr wrap="square" rtlCol="0">
            <a:spAutoFit/>
          </a:bodyPr>
          <a:lstStyle/>
          <a:p>
            <a:r>
              <a:rPr kumimoji="1" lang="en-US" altLang="ja-JP" dirty="0" smtClean="0"/>
              <a:t>P</a:t>
            </a:r>
            <a:r>
              <a:rPr kumimoji="1" lang="ja-JP" altLang="en-US" dirty="0" smtClean="0"/>
              <a:t>　社　損　益　計　算　書</a:t>
            </a:r>
            <a:endParaRPr kumimoji="1" lang="ja-JP" altLang="en-US" dirty="0"/>
          </a:p>
        </p:txBody>
      </p:sp>
      <p:sp>
        <p:nvSpPr>
          <p:cNvPr id="20" name="テキスト ボックス 19"/>
          <p:cNvSpPr txBox="1"/>
          <p:nvPr/>
        </p:nvSpPr>
        <p:spPr>
          <a:xfrm>
            <a:off x="4788024" y="4931876"/>
            <a:ext cx="3384376" cy="369332"/>
          </a:xfrm>
          <a:prstGeom prst="rect">
            <a:avLst/>
          </a:prstGeom>
          <a:noFill/>
        </p:spPr>
        <p:txBody>
          <a:bodyPr wrap="square" rtlCol="0">
            <a:spAutoFit/>
          </a:bodyPr>
          <a:lstStyle/>
          <a:p>
            <a:r>
              <a:rPr lang="en-US" altLang="ja-JP" dirty="0" smtClean="0"/>
              <a:t>S</a:t>
            </a:r>
            <a:r>
              <a:rPr kumimoji="1" lang="ja-JP" altLang="en-US" dirty="0" smtClean="0"/>
              <a:t>　社　損　益　計　算　書</a:t>
            </a:r>
            <a:endParaRPr kumimoji="1" lang="ja-JP" altLang="en-US" dirty="0"/>
          </a:p>
        </p:txBody>
      </p:sp>
      <p:sp>
        <p:nvSpPr>
          <p:cNvPr id="21" name="テキスト ボックス 20"/>
          <p:cNvSpPr txBox="1"/>
          <p:nvPr/>
        </p:nvSpPr>
        <p:spPr>
          <a:xfrm>
            <a:off x="395536" y="3212976"/>
            <a:ext cx="1872208" cy="923330"/>
          </a:xfrm>
          <a:prstGeom prst="rect">
            <a:avLst/>
          </a:prstGeom>
          <a:noFill/>
        </p:spPr>
        <p:txBody>
          <a:bodyPr wrap="square" rtlCol="0">
            <a:spAutoFit/>
          </a:bodyPr>
          <a:lstStyle/>
          <a:p>
            <a:r>
              <a:rPr kumimoji="1" lang="ja-JP" altLang="en-US" dirty="0" smtClean="0"/>
              <a:t>資　産    </a:t>
            </a:r>
            <a:r>
              <a:rPr kumimoji="1" lang="en-US" altLang="ja-JP" dirty="0" smtClean="0"/>
              <a:t>1,500</a:t>
            </a:r>
          </a:p>
          <a:p>
            <a:r>
              <a:rPr kumimoji="1" lang="en-US" altLang="ja-JP" dirty="0" smtClean="0"/>
              <a:t>(S</a:t>
            </a:r>
            <a:r>
              <a:rPr kumimoji="1" lang="ja-JP" altLang="en-US" dirty="0" smtClean="0"/>
              <a:t>社株式   </a:t>
            </a:r>
            <a:r>
              <a:rPr kumimoji="1" lang="en-US" altLang="ja-JP" dirty="0" smtClean="0"/>
              <a:t>260)</a:t>
            </a:r>
          </a:p>
          <a:p>
            <a:endParaRPr kumimoji="1" lang="ja-JP" altLang="en-US" dirty="0"/>
          </a:p>
        </p:txBody>
      </p:sp>
      <p:sp>
        <p:nvSpPr>
          <p:cNvPr id="22" name="テキスト ボックス 21"/>
          <p:cNvSpPr txBox="1"/>
          <p:nvPr/>
        </p:nvSpPr>
        <p:spPr>
          <a:xfrm>
            <a:off x="2195736" y="3212976"/>
            <a:ext cx="1872208" cy="1200329"/>
          </a:xfrm>
          <a:prstGeom prst="rect">
            <a:avLst/>
          </a:prstGeom>
          <a:noFill/>
        </p:spPr>
        <p:txBody>
          <a:bodyPr wrap="square" rtlCol="0">
            <a:spAutoFit/>
          </a:bodyPr>
          <a:lstStyle/>
          <a:p>
            <a:r>
              <a:rPr kumimoji="1" lang="en-US" altLang="ja-JP" dirty="0" smtClean="0"/>
              <a:t> </a:t>
            </a:r>
            <a:r>
              <a:rPr kumimoji="1" lang="ja-JP" altLang="en-US" dirty="0" smtClean="0"/>
              <a:t>負　債　　</a:t>
            </a:r>
            <a:r>
              <a:rPr kumimoji="1" lang="en-US" altLang="ja-JP" dirty="0" smtClean="0"/>
              <a:t>600</a:t>
            </a:r>
          </a:p>
          <a:p>
            <a:r>
              <a:rPr lang="ja-JP" altLang="en-US" dirty="0" smtClean="0"/>
              <a:t> 資本金      </a:t>
            </a:r>
            <a:r>
              <a:rPr lang="en-US" altLang="ja-JP" dirty="0" smtClean="0"/>
              <a:t>500</a:t>
            </a:r>
          </a:p>
          <a:p>
            <a:r>
              <a:rPr kumimoji="1" lang="en-US" altLang="ja-JP" dirty="0" smtClean="0"/>
              <a:t> </a:t>
            </a:r>
            <a:r>
              <a:rPr lang="ja-JP" altLang="en-US" dirty="0" smtClean="0"/>
              <a:t>利剰金　　</a:t>
            </a:r>
            <a:r>
              <a:rPr lang="en-US" altLang="ja-JP" dirty="0" smtClean="0"/>
              <a:t>400</a:t>
            </a:r>
            <a:endParaRPr kumimoji="1" lang="en-US" altLang="ja-JP" dirty="0" smtClean="0"/>
          </a:p>
          <a:p>
            <a:endParaRPr kumimoji="1" lang="ja-JP" altLang="en-US" dirty="0"/>
          </a:p>
        </p:txBody>
      </p:sp>
      <p:cxnSp>
        <p:nvCxnSpPr>
          <p:cNvPr id="24" name="直線コネクタ 23"/>
          <p:cNvCxnSpPr/>
          <p:nvPr/>
        </p:nvCxnSpPr>
        <p:spPr>
          <a:xfrm flipH="1">
            <a:off x="899592" y="3861048"/>
            <a:ext cx="504056" cy="2160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直線コネクタ 25"/>
          <p:cNvCxnSpPr/>
          <p:nvPr/>
        </p:nvCxnSpPr>
        <p:spPr>
          <a:xfrm>
            <a:off x="899592" y="4077072"/>
            <a:ext cx="129614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線コネクタ 27"/>
          <p:cNvCxnSpPr/>
          <p:nvPr/>
        </p:nvCxnSpPr>
        <p:spPr>
          <a:xfrm>
            <a:off x="3275856" y="4077072"/>
            <a:ext cx="7200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正方形/長方形 28"/>
          <p:cNvSpPr/>
          <p:nvPr/>
        </p:nvSpPr>
        <p:spPr>
          <a:xfrm>
            <a:off x="1403648" y="4077072"/>
            <a:ext cx="835485" cy="369332"/>
          </a:xfrm>
          <a:prstGeom prst="rect">
            <a:avLst/>
          </a:prstGeom>
        </p:spPr>
        <p:txBody>
          <a:bodyPr wrap="none">
            <a:spAutoFit/>
          </a:bodyPr>
          <a:lstStyle/>
          <a:p>
            <a:r>
              <a:rPr lang="en-US" altLang="ja-JP" u="sng" dirty="0" smtClean="0"/>
              <a:t>1,500</a:t>
            </a:r>
            <a:endParaRPr lang="ja-JP" altLang="en-US" u="sng" dirty="0"/>
          </a:p>
        </p:txBody>
      </p:sp>
      <p:sp>
        <p:nvSpPr>
          <p:cNvPr id="30" name="正方形/長方形 29"/>
          <p:cNvSpPr/>
          <p:nvPr/>
        </p:nvSpPr>
        <p:spPr>
          <a:xfrm>
            <a:off x="3203848" y="4067780"/>
            <a:ext cx="835485" cy="369332"/>
          </a:xfrm>
          <a:prstGeom prst="rect">
            <a:avLst/>
          </a:prstGeom>
        </p:spPr>
        <p:txBody>
          <a:bodyPr wrap="none">
            <a:spAutoFit/>
          </a:bodyPr>
          <a:lstStyle/>
          <a:p>
            <a:r>
              <a:rPr lang="en-US" altLang="ja-JP" u="sng" dirty="0" smtClean="0"/>
              <a:t>1,500</a:t>
            </a:r>
            <a:endParaRPr lang="ja-JP" altLang="en-US" u="sng" dirty="0"/>
          </a:p>
        </p:txBody>
      </p:sp>
      <p:cxnSp>
        <p:nvCxnSpPr>
          <p:cNvPr id="32" name="直線コネクタ 31"/>
          <p:cNvCxnSpPr/>
          <p:nvPr/>
        </p:nvCxnSpPr>
        <p:spPr>
          <a:xfrm>
            <a:off x="1475656" y="4437112"/>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直線コネクタ 32"/>
          <p:cNvCxnSpPr/>
          <p:nvPr/>
        </p:nvCxnSpPr>
        <p:spPr>
          <a:xfrm>
            <a:off x="3275856" y="4437112"/>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テキスト ボックス 33"/>
          <p:cNvSpPr txBox="1"/>
          <p:nvPr/>
        </p:nvSpPr>
        <p:spPr>
          <a:xfrm>
            <a:off x="395536" y="5363924"/>
            <a:ext cx="1872208" cy="923330"/>
          </a:xfrm>
          <a:prstGeom prst="rect">
            <a:avLst/>
          </a:prstGeom>
          <a:noFill/>
        </p:spPr>
        <p:txBody>
          <a:bodyPr wrap="square" rtlCol="0">
            <a:spAutoFit/>
          </a:bodyPr>
          <a:lstStyle/>
          <a:p>
            <a:r>
              <a:rPr kumimoji="1" lang="ja-JP" altLang="en-US" dirty="0" smtClean="0"/>
              <a:t>資　産      </a:t>
            </a:r>
            <a:r>
              <a:rPr kumimoji="1" lang="en-US" altLang="ja-JP" dirty="0" smtClean="0"/>
              <a:t>900</a:t>
            </a:r>
          </a:p>
          <a:p>
            <a:r>
              <a:rPr kumimoji="1" lang="en-US" altLang="ja-JP" dirty="0" smtClean="0"/>
              <a:t>(</a:t>
            </a:r>
            <a:r>
              <a:rPr kumimoji="1" lang="ja-JP" altLang="en-US" dirty="0" smtClean="0"/>
              <a:t>商  品     </a:t>
            </a:r>
            <a:r>
              <a:rPr kumimoji="1" lang="en-US" altLang="ja-JP" dirty="0" smtClean="0"/>
              <a:t>150)</a:t>
            </a:r>
          </a:p>
          <a:p>
            <a:endParaRPr kumimoji="1" lang="ja-JP" altLang="en-US" dirty="0"/>
          </a:p>
        </p:txBody>
      </p:sp>
      <p:sp>
        <p:nvSpPr>
          <p:cNvPr id="35" name="テキスト ボックス 34"/>
          <p:cNvSpPr txBox="1"/>
          <p:nvPr/>
        </p:nvSpPr>
        <p:spPr>
          <a:xfrm>
            <a:off x="2195736" y="5363924"/>
            <a:ext cx="1872208" cy="1200329"/>
          </a:xfrm>
          <a:prstGeom prst="rect">
            <a:avLst/>
          </a:prstGeom>
          <a:noFill/>
        </p:spPr>
        <p:txBody>
          <a:bodyPr wrap="square" rtlCol="0">
            <a:spAutoFit/>
          </a:bodyPr>
          <a:lstStyle/>
          <a:p>
            <a:r>
              <a:rPr kumimoji="1" lang="en-US" altLang="ja-JP" dirty="0" smtClean="0"/>
              <a:t> </a:t>
            </a:r>
            <a:r>
              <a:rPr kumimoji="1" lang="ja-JP" altLang="en-US" dirty="0" smtClean="0"/>
              <a:t>負　債　　</a:t>
            </a:r>
            <a:r>
              <a:rPr kumimoji="1" lang="en-US" altLang="ja-JP" dirty="0" smtClean="0"/>
              <a:t>400</a:t>
            </a:r>
          </a:p>
          <a:p>
            <a:r>
              <a:rPr lang="ja-JP" altLang="en-US" dirty="0" smtClean="0"/>
              <a:t> 資本金      </a:t>
            </a:r>
            <a:r>
              <a:rPr lang="en-US" altLang="ja-JP" dirty="0" smtClean="0"/>
              <a:t>200</a:t>
            </a:r>
          </a:p>
          <a:p>
            <a:r>
              <a:rPr kumimoji="1" lang="en-US" altLang="ja-JP" dirty="0" smtClean="0"/>
              <a:t> </a:t>
            </a:r>
            <a:r>
              <a:rPr lang="ja-JP" altLang="en-US" dirty="0" smtClean="0"/>
              <a:t>利剰金　　</a:t>
            </a:r>
            <a:r>
              <a:rPr lang="en-US" altLang="ja-JP" dirty="0" smtClean="0"/>
              <a:t>300</a:t>
            </a:r>
            <a:endParaRPr kumimoji="1" lang="en-US" altLang="ja-JP" dirty="0" smtClean="0"/>
          </a:p>
          <a:p>
            <a:endParaRPr kumimoji="1" lang="ja-JP" altLang="en-US" dirty="0"/>
          </a:p>
        </p:txBody>
      </p:sp>
      <p:cxnSp>
        <p:nvCxnSpPr>
          <p:cNvPr id="36" name="直線コネクタ 35"/>
          <p:cNvCxnSpPr/>
          <p:nvPr/>
        </p:nvCxnSpPr>
        <p:spPr>
          <a:xfrm flipH="1">
            <a:off x="899592" y="6011996"/>
            <a:ext cx="504056" cy="2160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直線コネクタ 36"/>
          <p:cNvCxnSpPr/>
          <p:nvPr/>
        </p:nvCxnSpPr>
        <p:spPr>
          <a:xfrm>
            <a:off x="899592" y="6228020"/>
            <a:ext cx="129614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直線コネクタ 37"/>
          <p:cNvCxnSpPr/>
          <p:nvPr/>
        </p:nvCxnSpPr>
        <p:spPr>
          <a:xfrm>
            <a:off x="3275856" y="6228020"/>
            <a:ext cx="7200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正方形/長方形 38"/>
          <p:cNvSpPr/>
          <p:nvPr/>
        </p:nvSpPr>
        <p:spPr>
          <a:xfrm>
            <a:off x="1403648" y="6228020"/>
            <a:ext cx="769763" cy="369332"/>
          </a:xfrm>
          <a:prstGeom prst="rect">
            <a:avLst/>
          </a:prstGeom>
        </p:spPr>
        <p:txBody>
          <a:bodyPr wrap="none">
            <a:spAutoFit/>
          </a:bodyPr>
          <a:lstStyle/>
          <a:p>
            <a:r>
              <a:rPr lang="en-US" altLang="ja-JP" u="sng" dirty="0" smtClean="0"/>
              <a:t>  900</a:t>
            </a:r>
            <a:endParaRPr lang="ja-JP" altLang="en-US" u="sng" dirty="0"/>
          </a:p>
        </p:txBody>
      </p:sp>
      <p:sp>
        <p:nvSpPr>
          <p:cNvPr id="40" name="正方形/長方形 39"/>
          <p:cNvSpPr/>
          <p:nvPr/>
        </p:nvSpPr>
        <p:spPr>
          <a:xfrm>
            <a:off x="3203848" y="6218728"/>
            <a:ext cx="848309" cy="369332"/>
          </a:xfrm>
          <a:prstGeom prst="rect">
            <a:avLst/>
          </a:prstGeom>
        </p:spPr>
        <p:txBody>
          <a:bodyPr wrap="none">
            <a:spAutoFit/>
          </a:bodyPr>
          <a:lstStyle/>
          <a:p>
            <a:r>
              <a:rPr lang="en-US" altLang="ja-JP" u="sng" dirty="0" smtClean="0"/>
              <a:t>   900</a:t>
            </a:r>
            <a:endParaRPr lang="ja-JP" altLang="en-US" u="sng" dirty="0"/>
          </a:p>
        </p:txBody>
      </p:sp>
      <p:cxnSp>
        <p:nvCxnSpPr>
          <p:cNvPr id="41" name="直線コネクタ 40"/>
          <p:cNvCxnSpPr/>
          <p:nvPr/>
        </p:nvCxnSpPr>
        <p:spPr>
          <a:xfrm>
            <a:off x="1475656" y="6588060"/>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直線コネクタ 41"/>
          <p:cNvCxnSpPr/>
          <p:nvPr/>
        </p:nvCxnSpPr>
        <p:spPr>
          <a:xfrm>
            <a:off x="3275856" y="6588060"/>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テキスト ボックス 42"/>
          <p:cNvSpPr txBox="1"/>
          <p:nvPr/>
        </p:nvSpPr>
        <p:spPr>
          <a:xfrm>
            <a:off x="6372200" y="3203684"/>
            <a:ext cx="1800200" cy="369332"/>
          </a:xfrm>
          <a:prstGeom prst="rect">
            <a:avLst/>
          </a:prstGeom>
          <a:noFill/>
        </p:spPr>
        <p:txBody>
          <a:bodyPr wrap="square" rtlCol="0">
            <a:spAutoFit/>
          </a:bodyPr>
          <a:lstStyle/>
          <a:p>
            <a:r>
              <a:rPr lang="ja-JP" altLang="en-US" dirty="0" smtClean="0"/>
              <a:t>収　益   </a:t>
            </a:r>
            <a:r>
              <a:rPr lang="en-US" altLang="ja-JP" dirty="0" smtClean="0"/>
              <a:t>1,200</a:t>
            </a:r>
            <a:r>
              <a:rPr lang="ja-JP" altLang="en-US" dirty="0" smtClean="0"/>
              <a:t>　</a:t>
            </a:r>
            <a:endParaRPr kumimoji="1" lang="ja-JP" altLang="en-US" dirty="0"/>
          </a:p>
        </p:txBody>
      </p:sp>
      <p:sp>
        <p:nvSpPr>
          <p:cNvPr id="44" name="テキスト ボックス 43"/>
          <p:cNvSpPr txBox="1"/>
          <p:nvPr/>
        </p:nvSpPr>
        <p:spPr>
          <a:xfrm>
            <a:off x="4644008" y="3212976"/>
            <a:ext cx="1800200" cy="923330"/>
          </a:xfrm>
          <a:prstGeom prst="rect">
            <a:avLst/>
          </a:prstGeom>
          <a:noFill/>
        </p:spPr>
        <p:txBody>
          <a:bodyPr wrap="square" rtlCol="0">
            <a:spAutoFit/>
          </a:bodyPr>
          <a:lstStyle/>
          <a:p>
            <a:r>
              <a:rPr lang="ja-JP" altLang="en-US" dirty="0" smtClean="0"/>
              <a:t>費　用     </a:t>
            </a:r>
            <a:r>
              <a:rPr lang="en-US" altLang="ja-JP" dirty="0" smtClean="0"/>
              <a:t>700</a:t>
            </a:r>
          </a:p>
          <a:p>
            <a:r>
              <a:rPr lang="ja-JP" altLang="en-US" dirty="0" smtClean="0"/>
              <a:t>純利益　</a:t>
            </a:r>
            <a:r>
              <a:rPr lang="ja-JP" altLang="en-US" u="sng" dirty="0" smtClean="0"/>
              <a:t>  </a:t>
            </a:r>
            <a:r>
              <a:rPr lang="en-US" altLang="ja-JP" u="sng" dirty="0" smtClean="0"/>
              <a:t>500</a:t>
            </a:r>
          </a:p>
          <a:p>
            <a:r>
              <a:rPr lang="ja-JP" altLang="en-US" dirty="0" smtClean="0"/>
              <a:t>　</a:t>
            </a:r>
            <a:endParaRPr kumimoji="1" lang="ja-JP" altLang="en-US" dirty="0"/>
          </a:p>
        </p:txBody>
      </p:sp>
      <p:cxnSp>
        <p:nvCxnSpPr>
          <p:cNvPr id="46" name="直線コネクタ 45"/>
          <p:cNvCxnSpPr/>
          <p:nvPr/>
        </p:nvCxnSpPr>
        <p:spPr>
          <a:xfrm flipH="1">
            <a:off x="6516216" y="3573016"/>
            <a:ext cx="288032" cy="2160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直線コネクタ 52"/>
          <p:cNvCxnSpPr/>
          <p:nvPr/>
        </p:nvCxnSpPr>
        <p:spPr>
          <a:xfrm>
            <a:off x="6516216" y="3789040"/>
            <a:ext cx="158417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4" name="正方形/長方形 53"/>
          <p:cNvSpPr/>
          <p:nvPr/>
        </p:nvSpPr>
        <p:spPr>
          <a:xfrm>
            <a:off x="5508104" y="3779748"/>
            <a:ext cx="835485" cy="369332"/>
          </a:xfrm>
          <a:prstGeom prst="rect">
            <a:avLst/>
          </a:prstGeom>
        </p:spPr>
        <p:txBody>
          <a:bodyPr wrap="none">
            <a:spAutoFit/>
          </a:bodyPr>
          <a:lstStyle/>
          <a:p>
            <a:r>
              <a:rPr lang="en-US" altLang="ja-JP" u="sng" dirty="0" smtClean="0"/>
              <a:t>1,200</a:t>
            </a:r>
            <a:endParaRPr lang="ja-JP" altLang="en-US" u="sng" dirty="0"/>
          </a:p>
        </p:txBody>
      </p:sp>
      <p:sp>
        <p:nvSpPr>
          <p:cNvPr id="55" name="正方形/長方形 54"/>
          <p:cNvSpPr/>
          <p:nvPr/>
        </p:nvSpPr>
        <p:spPr>
          <a:xfrm>
            <a:off x="7308304" y="3779748"/>
            <a:ext cx="835485" cy="369332"/>
          </a:xfrm>
          <a:prstGeom prst="rect">
            <a:avLst/>
          </a:prstGeom>
        </p:spPr>
        <p:txBody>
          <a:bodyPr wrap="none">
            <a:spAutoFit/>
          </a:bodyPr>
          <a:lstStyle/>
          <a:p>
            <a:r>
              <a:rPr lang="en-US" altLang="ja-JP" u="sng" dirty="0" smtClean="0"/>
              <a:t>1,200</a:t>
            </a:r>
            <a:endParaRPr lang="ja-JP" altLang="en-US" u="sng" dirty="0"/>
          </a:p>
        </p:txBody>
      </p:sp>
      <p:cxnSp>
        <p:nvCxnSpPr>
          <p:cNvPr id="57" name="直線コネクタ 56"/>
          <p:cNvCxnSpPr/>
          <p:nvPr/>
        </p:nvCxnSpPr>
        <p:spPr>
          <a:xfrm>
            <a:off x="5580112" y="4149080"/>
            <a:ext cx="7200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直線コネクタ 57"/>
          <p:cNvCxnSpPr/>
          <p:nvPr/>
        </p:nvCxnSpPr>
        <p:spPr>
          <a:xfrm>
            <a:off x="7380312" y="4149080"/>
            <a:ext cx="7200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テキスト ボックス 58"/>
          <p:cNvSpPr txBox="1"/>
          <p:nvPr/>
        </p:nvSpPr>
        <p:spPr>
          <a:xfrm>
            <a:off x="6372200" y="5373216"/>
            <a:ext cx="1800200" cy="369332"/>
          </a:xfrm>
          <a:prstGeom prst="rect">
            <a:avLst/>
          </a:prstGeom>
          <a:noFill/>
        </p:spPr>
        <p:txBody>
          <a:bodyPr wrap="square" rtlCol="0">
            <a:spAutoFit/>
          </a:bodyPr>
          <a:lstStyle/>
          <a:p>
            <a:r>
              <a:rPr lang="ja-JP" altLang="en-US" dirty="0" smtClean="0"/>
              <a:t>収　益      </a:t>
            </a:r>
            <a:r>
              <a:rPr lang="en-US" altLang="ja-JP" dirty="0" smtClean="0"/>
              <a:t>700</a:t>
            </a:r>
            <a:r>
              <a:rPr lang="ja-JP" altLang="en-US" dirty="0" smtClean="0"/>
              <a:t>　</a:t>
            </a:r>
            <a:endParaRPr kumimoji="1" lang="ja-JP" altLang="en-US" dirty="0"/>
          </a:p>
        </p:txBody>
      </p:sp>
      <p:sp>
        <p:nvSpPr>
          <p:cNvPr id="60" name="テキスト ボックス 59"/>
          <p:cNvSpPr txBox="1"/>
          <p:nvPr/>
        </p:nvSpPr>
        <p:spPr>
          <a:xfrm>
            <a:off x="4644008" y="5382508"/>
            <a:ext cx="1800200" cy="923330"/>
          </a:xfrm>
          <a:prstGeom prst="rect">
            <a:avLst/>
          </a:prstGeom>
          <a:noFill/>
        </p:spPr>
        <p:txBody>
          <a:bodyPr wrap="square" rtlCol="0">
            <a:spAutoFit/>
          </a:bodyPr>
          <a:lstStyle/>
          <a:p>
            <a:r>
              <a:rPr lang="ja-JP" altLang="en-US" dirty="0" smtClean="0"/>
              <a:t>費　用     </a:t>
            </a:r>
            <a:r>
              <a:rPr lang="en-US" altLang="ja-JP" dirty="0" smtClean="0"/>
              <a:t>500</a:t>
            </a:r>
          </a:p>
          <a:p>
            <a:r>
              <a:rPr lang="ja-JP" altLang="en-US" dirty="0" smtClean="0"/>
              <a:t>純利益　</a:t>
            </a:r>
            <a:r>
              <a:rPr lang="ja-JP" altLang="en-US" u="sng" dirty="0" smtClean="0"/>
              <a:t>  </a:t>
            </a:r>
            <a:r>
              <a:rPr lang="en-US" altLang="ja-JP" u="sng" dirty="0" smtClean="0"/>
              <a:t>200</a:t>
            </a:r>
          </a:p>
          <a:p>
            <a:r>
              <a:rPr lang="ja-JP" altLang="en-US" dirty="0" smtClean="0"/>
              <a:t>　</a:t>
            </a:r>
            <a:endParaRPr kumimoji="1" lang="ja-JP" altLang="en-US" dirty="0"/>
          </a:p>
        </p:txBody>
      </p:sp>
      <p:cxnSp>
        <p:nvCxnSpPr>
          <p:cNvPr id="61" name="直線コネクタ 60"/>
          <p:cNvCxnSpPr/>
          <p:nvPr/>
        </p:nvCxnSpPr>
        <p:spPr>
          <a:xfrm flipH="1">
            <a:off x="6516216" y="5742548"/>
            <a:ext cx="288032" cy="2160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直線コネクタ 61"/>
          <p:cNvCxnSpPr/>
          <p:nvPr/>
        </p:nvCxnSpPr>
        <p:spPr>
          <a:xfrm>
            <a:off x="6516216" y="5958572"/>
            <a:ext cx="158417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3" name="正方形/長方形 62"/>
          <p:cNvSpPr/>
          <p:nvPr/>
        </p:nvSpPr>
        <p:spPr>
          <a:xfrm>
            <a:off x="5508104" y="5949280"/>
            <a:ext cx="848309" cy="369332"/>
          </a:xfrm>
          <a:prstGeom prst="rect">
            <a:avLst/>
          </a:prstGeom>
        </p:spPr>
        <p:txBody>
          <a:bodyPr wrap="none">
            <a:spAutoFit/>
          </a:bodyPr>
          <a:lstStyle/>
          <a:p>
            <a:r>
              <a:rPr lang="en-US" altLang="ja-JP" u="sng" dirty="0" smtClean="0"/>
              <a:t>   700</a:t>
            </a:r>
            <a:endParaRPr lang="ja-JP" altLang="en-US" u="sng" dirty="0"/>
          </a:p>
        </p:txBody>
      </p:sp>
      <p:sp>
        <p:nvSpPr>
          <p:cNvPr id="64" name="正方形/長方形 63"/>
          <p:cNvSpPr/>
          <p:nvPr/>
        </p:nvSpPr>
        <p:spPr>
          <a:xfrm>
            <a:off x="7308304" y="5949280"/>
            <a:ext cx="848309" cy="369332"/>
          </a:xfrm>
          <a:prstGeom prst="rect">
            <a:avLst/>
          </a:prstGeom>
        </p:spPr>
        <p:txBody>
          <a:bodyPr wrap="none">
            <a:spAutoFit/>
          </a:bodyPr>
          <a:lstStyle/>
          <a:p>
            <a:r>
              <a:rPr lang="en-US" altLang="ja-JP" u="sng" dirty="0" smtClean="0"/>
              <a:t>   700</a:t>
            </a:r>
            <a:endParaRPr lang="ja-JP" altLang="en-US" u="sng" dirty="0"/>
          </a:p>
        </p:txBody>
      </p:sp>
      <p:cxnSp>
        <p:nvCxnSpPr>
          <p:cNvPr id="65" name="直線コネクタ 64"/>
          <p:cNvCxnSpPr/>
          <p:nvPr/>
        </p:nvCxnSpPr>
        <p:spPr>
          <a:xfrm>
            <a:off x="5580112" y="6318612"/>
            <a:ext cx="7200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直線コネクタ 65"/>
          <p:cNvCxnSpPr/>
          <p:nvPr/>
        </p:nvCxnSpPr>
        <p:spPr>
          <a:xfrm>
            <a:off x="7380312" y="6318612"/>
            <a:ext cx="72008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fld id="{818BF7D5-19D6-4E1A-89AD-733AF297C7BC}" type="slidenum">
              <a:rPr kumimoji="1" lang="ja-JP" altLang="en-US" smtClean="0"/>
              <a:pPr/>
              <a:t>13</a:t>
            </a:fld>
            <a:endParaRPr kumimoji="1" lang="ja-JP" altLang="en-US"/>
          </a:p>
        </p:txBody>
      </p:sp>
      <p:sp>
        <p:nvSpPr>
          <p:cNvPr id="5" name="テキスト ボックス 4"/>
          <p:cNvSpPr txBox="1"/>
          <p:nvPr/>
        </p:nvSpPr>
        <p:spPr>
          <a:xfrm>
            <a:off x="251520" y="116632"/>
            <a:ext cx="2160240" cy="461665"/>
          </a:xfrm>
          <a:prstGeom prst="rect">
            <a:avLst/>
          </a:prstGeom>
          <a:noFill/>
        </p:spPr>
        <p:txBody>
          <a:bodyPr wrap="square" rtlCol="0">
            <a:spAutoFit/>
          </a:bodyPr>
          <a:lstStyle/>
          <a:p>
            <a:r>
              <a:rPr kumimoji="1" lang="ja-JP" altLang="en-US" sz="2400" dirty="0" smtClean="0"/>
              <a:t>＜全部連結＞</a:t>
            </a:r>
            <a:endParaRPr kumimoji="1" lang="ja-JP" altLang="en-US" sz="2400" dirty="0"/>
          </a:p>
        </p:txBody>
      </p:sp>
      <p:sp>
        <p:nvSpPr>
          <p:cNvPr id="6" name="テキスト ボックス 5"/>
          <p:cNvSpPr txBox="1"/>
          <p:nvPr/>
        </p:nvSpPr>
        <p:spPr>
          <a:xfrm>
            <a:off x="539552" y="620688"/>
            <a:ext cx="3456384" cy="369332"/>
          </a:xfrm>
          <a:prstGeom prst="rect">
            <a:avLst/>
          </a:prstGeom>
          <a:noFill/>
        </p:spPr>
        <p:txBody>
          <a:bodyPr wrap="square" rtlCol="0">
            <a:spAutoFit/>
          </a:bodyPr>
          <a:lstStyle/>
          <a:p>
            <a:r>
              <a:rPr kumimoji="1" lang="ja-JP" altLang="en-US" dirty="0" smtClean="0"/>
              <a:t>① 資本と資本の相殺消去</a:t>
            </a:r>
            <a:endParaRPr kumimoji="1" lang="ja-JP" altLang="en-US" dirty="0"/>
          </a:p>
        </p:txBody>
      </p:sp>
      <p:cxnSp>
        <p:nvCxnSpPr>
          <p:cNvPr id="9" name="直線コネクタ 8"/>
          <p:cNvCxnSpPr/>
          <p:nvPr/>
        </p:nvCxnSpPr>
        <p:spPr>
          <a:xfrm flipH="1">
            <a:off x="3347864" y="908720"/>
            <a:ext cx="216024" cy="1008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テキスト ボックス 10"/>
          <p:cNvSpPr txBox="1"/>
          <p:nvPr/>
        </p:nvSpPr>
        <p:spPr>
          <a:xfrm>
            <a:off x="539552" y="2627620"/>
            <a:ext cx="3456384" cy="369332"/>
          </a:xfrm>
          <a:prstGeom prst="rect">
            <a:avLst/>
          </a:prstGeom>
          <a:noFill/>
        </p:spPr>
        <p:txBody>
          <a:bodyPr wrap="square" rtlCol="0">
            <a:spAutoFit/>
          </a:bodyPr>
          <a:lstStyle/>
          <a:p>
            <a:r>
              <a:rPr kumimoji="1" lang="ja-JP" altLang="en-US" dirty="0" smtClean="0"/>
              <a:t>② 連結のれん償却 </a:t>
            </a:r>
            <a:endParaRPr kumimoji="1" lang="ja-JP" altLang="en-US" dirty="0"/>
          </a:p>
        </p:txBody>
      </p:sp>
      <p:sp>
        <p:nvSpPr>
          <p:cNvPr id="13" name="テキスト ボックス 12"/>
          <p:cNvSpPr txBox="1"/>
          <p:nvPr/>
        </p:nvSpPr>
        <p:spPr>
          <a:xfrm>
            <a:off x="539552" y="3421449"/>
            <a:ext cx="3456384" cy="369332"/>
          </a:xfrm>
          <a:prstGeom prst="rect">
            <a:avLst/>
          </a:prstGeom>
          <a:noFill/>
        </p:spPr>
        <p:txBody>
          <a:bodyPr wrap="square" rtlCol="0">
            <a:spAutoFit/>
          </a:bodyPr>
          <a:lstStyle/>
          <a:p>
            <a:r>
              <a:rPr kumimoji="1" lang="ja-JP" altLang="en-US" dirty="0" smtClean="0"/>
              <a:t>③ 売上と売上原価の相殺 </a:t>
            </a:r>
            <a:endParaRPr kumimoji="1" lang="ja-JP" altLang="en-US" dirty="0"/>
          </a:p>
        </p:txBody>
      </p:sp>
      <p:sp>
        <p:nvSpPr>
          <p:cNvPr id="15" name="テキスト ボックス 14"/>
          <p:cNvSpPr txBox="1"/>
          <p:nvPr/>
        </p:nvSpPr>
        <p:spPr>
          <a:xfrm>
            <a:off x="539552" y="4365104"/>
            <a:ext cx="3456384" cy="369332"/>
          </a:xfrm>
          <a:prstGeom prst="rect">
            <a:avLst/>
          </a:prstGeom>
          <a:noFill/>
        </p:spPr>
        <p:txBody>
          <a:bodyPr wrap="square" rtlCol="0">
            <a:spAutoFit/>
          </a:bodyPr>
          <a:lstStyle/>
          <a:p>
            <a:r>
              <a:rPr kumimoji="1" lang="ja-JP" altLang="en-US" dirty="0" smtClean="0"/>
              <a:t>④ 未実現利益の消去 </a:t>
            </a:r>
            <a:endParaRPr kumimoji="1" lang="ja-JP" altLang="en-US" dirty="0"/>
          </a:p>
        </p:txBody>
      </p:sp>
      <p:sp>
        <p:nvSpPr>
          <p:cNvPr id="19" name="テキスト ボックス 18"/>
          <p:cNvSpPr txBox="1"/>
          <p:nvPr/>
        </p:nvSpPr>
        <p:spPr>
          <a:xfrm>
            <a:off x="539552" y="5363924"/>
            <a:ext cx="4608512" cy="369332"/>
          </a:xfrm>
          <a:prstGeom prst="rect">
            <a:avLst/>
          </a:prstGeom>
          <a:noFill/>
        </p:spPr>
        <p:txBody>
          <a:bodyPr wrap="square" rtlCol="0">
            <a:spAutoFit/>
          </a:bodyPr>
          <a:lstStyle/>
          <a:p>
            <a:r>
              <a:rPr kumimoji="1" lang="ja-JP" altLang="en-US" dirty="0" smtClean="0"/>
              <a:t>⑤ 当期純利益の少数株主持分への振り替え </a:t>
            </a:r>
            <a:endParaRPr kumimoji="1" lang="ja-JP" alt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fld id="{818BF7D5-19D6-4E1A-89AD-733AF297C7BC}" type="slidenum">
              <a:rPr kumimoji="1" lang="ja-JP" altLang="en-US" smtClean="0"/>
              <a:pPr/>
              <a:t>14</a:t>
            </a:fld>
            <a:endParaRPr kumimoji="1" lang="ja-JP" altLang="en-US"/>
          </a:p>
        </p:txBody>
      </p:sp>
      <p:cxnSp>
        <p:nvCxnSpPr>
          <p:cNvPr id="3" name="直線コネクタ 2"/>
          <p:cNvCxnSpPr/>
          <p:nvPr/>
        </p:nvCxnSpPr>
        <p:spPr>
          <a:xfrm>
            <a:off x="2195736" y="1124744"/>
            <a:ext cx="432048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線コネクタ 3"/>
          <p:cNvCxnSpPr/>
          <p:nvPr/>
        </p:nvCxnSpPr>
        <p:spPr>
          <a:xfrm>
            <a:off x="4283968" y="1124744"/>
            <a:ext cx="0" cy="1584176"/>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直線コネクタ 8"/>
          <p:cNvCxnSpPr/>
          <p:nvPr/>
        </p:nvCxnSpPr>
        <p:spPr>
          <a:xfrm>
            <a:off x="2123728" y="3501008"/>
            <a:ext cx="432048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a:off x="4283968" y="3501008"/>
            <a:ext cx="0" cy="12961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テキスト ボックス 10"/>
          <p:cNvSpPr txBox="1"/>
          <p:nvPr/>
        </p:nvSpPr>
        <p:spPr>
          <a:xfrm>
            <a:off x="3131840" y="692696"/>
            <a:ext cx="2304256" cy="369332"/>
          </a:xfrm>
          <a:prstGeom prst="rect">
            <a:avLst/>
          </a:prstGeom>
          <a:noFill/>
        </p:spPr>
        <p:txBody>
          <a:bodyPr wrap="square" rtlCol="0">
            <a:spAutoFit/>
          </a:bodyPr>
          <a:lstStyle/>
          <a:p>
            <a:r>
              <a:rPr lang="ja-JP" altLang="en-US" dirty="0" smtClean="0"/>
              <a:t>連 結 貸 借 対 照 表</a:t>
            </a:r>
            <a:endParaRPr kumimoji="1" lang="ja-JP" altLang="en-US" dirty="0"/>
          </a:p>
        </p:txBody>
      </p:sp>
      <p:sp>
        <p:nvSpPr>
          <p:cNvPr id="12" name="テキスト ボックス 11"/>
          <p:cNvSpPr txBox="1"/>
          <p:nvPr/>
        </p:nvSpPr>
        <p:spPr>
          <a:xfrm>
            <a:off x="3131840" y="3131676"/>
            <a:ext cx="2304256" cy="369332"/>
          </a:xfrm>
          <a:prstGeom prst="rect">
            <a:avLst/>
          </a:prstGeom>
          <a:noFill/>
        </p:spPr>
        <p:txBody>
          <a:bodyPr wrap="square" rtlCol="0">
            <a:spAutoFit/>
          </a:bodyPr>
          <a:lstStyle/>
          <a:p>
            <a:r>
              <a:rPr lang="ja-JP" altLang="en-US" dirty="0" smtClean="0"/>
              <a:t>連 結 損 益 計 算 書</a:t>
            </a:r>
            <a:endParaRPr kumimoji="1" lang="ja-JP" altLang="en-US" dirty="0"/>
          </a:p>
        </p:txBody>
      </p:sp>
      <p:sp>
        <p:nvSpPr>
          <p:cNvPr id="13" name="テキスト ボックス 12"/>
          <p:cNvSpPr txBox="1"/>
          <p:nvPr/>
        </p:nvSpPr>
        <p:spPr>
          <a:xfrm>
            <a:off x="2123728" y="1196752"/>
            <a:ext cx="2160240" cy="646331"/>
          </a:xfrm>
          <a:prstGeom prst="rect">
            <a:avLst/>
          </a:prstGeom>
          <a:noFill/>
        </p:spPr>
        <p:txBody>
          <a:bodyPr wrap="square" rtlCol="0">
            <a:spAutoFit/>
          </a:bodyPr>
          <a:lstStyle/>
          <a:p>
            <a:r>
              <a:rPr kumimoji="1" lang="ja-JP" altLang="en-US" dirty="0" smtClean="0"/>
              <a:t>資　　   産  </a:t>
            </a:r>
            <a:r>
              <a:rPr kumimoji="1" lang="en-US" altLang="ja-JP" dirty="0" smtClean="0"/>
              <a:t>2,110</a:t>
            </a:r>
          </a:p>
          <a:p>
            <a:r>
              <a:rPr lang="ja-JP" altLang="en-US" dirty="0" smtClean="0"/>
              <a:t>連結のれん       </a:t>
            </a:r>
            <a:r>
              <a:rPr lang="en-US" altLang="ja-JP" dirty="0" smtClean="0"/>
              <a:t>40</a:t>
            </a:r>
            <a:endParaRPr kumimoji="1" lang="ja-JP" altLang="en-US" dirty="0"/>
          </a:p>
        </p:txBody>
      </p:sp>
      <p:sp>
        <p:nvSpPr>
          <p:cNvPr id="14" name="テキスト ボックス 13"/>
          <p:cNvSpPr txBox="1"/>
          <p:nvPr/>
        </p:nvSpPr>
        <p:spPr>
          <a:xfrm>
            <a:off x="4355976" y="1196752"/>
            <a:ext cx="2304256" cy="1200329"/>
          </a:xfrm>
          <a:prstGeom prst="rect">
            <a:avLst/>
          </a:prstGeom>
          <a:noFill/>
        </p:spPr>
        <p:txBody>
          <a:bodyPr wrap="square" rtlCol="0">
            <a:spAutoFit/>
          </a:bodyPr>
          <a:lstStyle/>
          <a:p>
            <a:r>
              <a:rPr lang="ja-JP" altLang="en-US" dirty="0" smtClean="0"/>
              <a:t>負　　     債  </a:t>
            </a:r>
            <a:r>
              <a:rPr lang="en-US" altLang="ja-JP" dirty="0" smtClean="0"/>
              <a:t>1,000</a:t>
            </a:r>
            <a:r>
              <a:rPr lang="ja-JP" altLang="en-US" dirty="0" smtClean="0"/>
              <a:t> </a:t>
            </a:r>
            <a:endParaRPr lang="en-US" altLang="ja-JP" dirty="0" smtClean="0"/>
          </a:p>
          <a:p>
            <a:r>
              <a:rPr kumimoji="1" lang="ja-JP" altLang="en-US" dirty="0" smtClean="0"/>
              <a:t>少数株主持分    </a:t>
            </a:r>
            <a:r>
              <a:rPr kumimoji="1" lang="en-US" altLang="ja-JP" dirty="0" smtClean="0"/>
              <a:t>150</a:t>
            </a:r>
          </a:p>
          <a:p>
            <a:r>
              <a:rPr lang="ja-JP" altLang="en-US" dirty="0" smtClean="0"/>
              <a:t>資　 本    金     </a:t>
            </a:r>
            <a:r>
              <a:rPr lang="en-US" altLang="ja-JP" dirty="0" smtClean="0"/>
              <a:t>500</a:t>
            </a:r>
          </a:p>
          <a:p>
            <a:r>
              <a:rPr kumimoji="1" lang="ja-JP" altLang="en-US" dirty="0" smtClean="0"/>
              <a:t>利 益剰余 金  </a:t>
            </a:r>
            <a:r>
              <a:rPr kumimoji="1" lang="ja-JP" altLang="en-US" u="sng" dirty="0" smtClean="0"/>
              <a:t>   </a:t>
            </a:r>
            <a:r>
              <a:rPr kumimoji="1" lang="en-US" altLang="ja-JP" u="sng" dirty="0" smtClean="0"/>
              <a:t>500</a:t>
            </a:r>
            <a:endParaRPr kumimoji="1" lang="ja-JP" altLang="en-US" u="sng" dirty="0"/>
          </a:p>
        </p:txBody>
      </p:sp>
      <p:cxnSp>
        <p:nvCxnSpPr>
          <p:cNvPr id="16" name="直線コネクタ 15"/>
          <p:cNvCxnSpPr/>
          <p:nvPr/>
        </p:nvCxnSpPr>
        <p:spPr>
          <a:xfrm flipH="1">
            <a:off x="2339752" y="1844824"/>
            <a:ext cx="648072" cy="4320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線コネクタ 17"/>
          <p:cNvCxnSpPr/>
          <p:nvPr/>
        </p:nvCxnSpPr>
        <p:spPr>
          <a:xfrm>
            <a:off x="2339752" y="2276872"/>
            <a:ext cx="18722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テキスト ボックス 18"/>
          <p:cNvSpPr txBox="1"/>
          <p:nvPr/>
        </p:nvSpPr>
        <p:spPr>
          <a:xfrm>
            <a:off x="2195736" y="3573016"/>
            <a:ext cx="2088232" cy="1200329"/>
          </a:xfrm>
          <a:prstGeom prst="rect">
            <a:avLst/>
          </a:prstGeom>
          <a:noFill/>
        </p:spPr>
        <p:txBody>
          <a:bodyPr wrap="square" rtlCol="0">
            <a:spAutoFit/>
          </a:bodyPr>
          <a:lstStyle/>
          <a:p>
            <a:r>
              <a:rPr kumimoji="1" lang="ja-JP" altLang="en-US" dirty="0" smtClean="0"/>
              <a:t>費　　 用   </a:t>
            </a:r>
            <a:r>
              <a:rPr kumimoji="1" lang="en-US" altLang="ja-JP" dirty="0" smtClean="0"/>
              <a:t>1,130</a:t>
            </a:r>
          </a:p>
          <a:p>
            <a:r>
              <a:rPr lang="ja-JP" altLang="en-US" dirty="0" smtClean="0"/>
              <a:t>のれん償却      </a:t>
            </a:r>
            <a:r>
              <a:rPr lang="en-US" altLang="ja-JP" dirty="0" smtClean="0"/>
              <a:t>10</a:t>
            </a:r>
          </a:p>
          <a:p>
            <a:r>
              <a:rPr kumimoji="1" lang="ja-JP" altLang="en-US" dirty="0" smtClean="0"/>
              <a:t>少数持分損益   </a:t>
            </a:r>
            <a:r>
              <a:rPr kumimoji="1" lang="en-US" altLang="ja-JP" dirty="0" smtClean="0"/>
              <a:t>60</a:t>
            </a:r>
          </a:p>
          <a:p>
            <a:r>
              <a:rPr lang="ja-JP" altLang="en-US" dirty="0" smtClean="0"/>
              <a:t>当期純利益 </a:t>
            </a:r>
            <a:r>
              <a:rPr lang="ja-JP" altLang="en-US" u="sng" dirty="0" smtClean="0"/>
              <a:t>   </a:t>
            </a:r>
            <a:r>
              <a:rPr lang="en-US" altLang="ja-JP" u="sng" dirty="0" smtClean="0"/>
              <a:t>600</a:t>
            </a:r>
            <a:endParaRPr kumimoji="1" lang="ja-JP" altLang="en-US" u="sng" dirty="0"/>
          </a:p>
        </p:txBody>
      </p:sp>
      <p:sp>
        <p:nvSpPr>
          <p:cNvPr id="20" name="テキスト ボックス 19"/>
          <p:cNvSpPr txBox="1"/>
          <p:nvPr/>
        </p:nvSpPr>
        <p:spPr>
          <a:xfrm>
            <a:off x="4355976" y="3573016"/>
            <a:ext cx="2304256" cy="369332"/>
          </a:xfrm>
          <a:prstGeom prst="rect">
            <a:avLst/>
          </a:prstGeom>
          <a:noFill/>
        </p:spPr>
        <p:txBody>
          <a:bodyPr wrap="square" rtlCol="0">
            <a:spAutoFit/>
          </a:bodyPr>
          <a:lstStyle/>
          <a:p>
            <a:r>
              <a:rPr kumimoji="1" lang="ja-JP" altLang="en-US" dirty="0" smtClean="0"/>
              <a:t>収　　　益   </a:t>
            </a:r>
            <a:r>
              <a:rPr kumimoji="1" lang="en-US" altLang="ja-JP" dirty="0" smtClean="0"/>
              <a:t>1,800</a:t>
            </a:r>
            <a:endParaRPr kumimoji="1" lang="ja-JP" altLang="en-US" dirty="0"/>
          </a:p>
        </p:txBody>
      </p:sp>
      <p:cxnSp>
        <p:nvCxnSpPr>
          <p:cNvPr id="22" name="直線コネクタ 21"/>
          <p:cNvCxnSpPr/>
          <p:nvPr/>
        </p:nvCxnSpPr>
        <p:spPr>
          <a:xfrm flipH="1">
            <a:off x="4572000" y="3933056"/>
            <a:ext cx="720080" cy="7200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線コネクタ 23"/>
          <p:cNvCxnSpPr/>
          <p:nvPr/>
        </p:nvCxnSpPr>
        <p:spPr>
          <a:xfrm>
            <a:off x="4572000" y="4653136"/>
            <a:ext cx="194421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正方形/長方形 24"/>
          <p:cNvSpPr/>
          <p:nvPr/>
        </p:nvSpPr>
        <p:spPr>
          <a:xfrm>
            <a:off x="5752739" y="4653136"/>
            <a:ext cx="835485" cy="369332"/>
          </a:xfrm>
          <a:prstGeom prst="rect">
            <a:avLst/>
          </a:prstGeom>
        </p:spPr>
        <p:txBody>
          <a:bodyPr wrap="none">
            <a:spAutoFit/>
          </a:bodyPr>
          <a:lstStyle/>
          <a:p>
            <a:r>
              <a:rPr lang="en-US" altLang="ja-JP" u="sng" dirty="0" smtClean="0"/>
              <a:t>1,800</a:t>
            </a:r>
            <a:endParaRPr lang="ja-JP" altLang="en-US" u="sng" dirty="0"/>
          </a:p>
        </p:txBody>
      </p:sp>
      <p:sp>
        <p:nvSpPr>
          <p:cNvPr id="26" name="正方形/長方形 25"/>
          <p:cNvSpPr/>
          <p:nvPr/>
        </p:nvSpPr>
        <p:spPr>
          <a:xfrm>
            <a:off x="3419872" y="4653136"/>
            <a:ext cx="835485" cy="369332"/>
          </a:xfrm>
          <a:prstGeom prst="rect">
            <a:avLst/>
          </a:prstGeom>
        </p:spPr>
        <p:txBody>
          <a:bodyPr wrap="none">
            <a:spAutoFit/>
          </a:bodyPr>
          <a:lstStyle/>
          <a:p>
            <a:r>
              <a:rPr lang="en-US" altLang="ja-JP" u="sng" dirty="0" smtClean="0"/>
              <a:t>1,800</a:t>
            </a:r>
            <a:endParaRPr lang="ja-JP" altLang="en-US" u="sng" dirty="0"/>
          </a:p>
        </p:txBody>
      </p:sp>
      <p:sp>
        <p:nvSpPr>
          <p:cNvPr id="28" name="正方形/長方形 27"/>
          <p:cNvSpPr/>
          <p:nvPr/>
        </p:nvSpPr>
        <p:spPr>
          <a:xfrm>
            <a:off x="3419872" y="2348880"/>
            <a:ext cx="835485" cy="369332"/>
          </a:xfrm>
          <a:prstGeom prst="rect">
            <a:avLst/>
          </a:prstGeom>
        </p:spPr>
        <p:txBody>
          <a:bodyPr wrap="none">
            <a:spAutoFit/>
          </a:bodyPr>
          <a:lstStyle/>
          <a:p>
            <a:r>
              <a:rPr lang="en-US" altLang="ja-JP" u="sng" dirty="0" smtClean="0"/>
              <a:t>2,150</a:t>
            </a:r>
            <a:endParaRPr lang="ja-JP" altLang="en-US" u="sng" dirty="0"/>
          </a:p>
        </p:txBody>
      </p:sp>
      <p:sp>
        <p:nvSpPr>
          <p:cNvPr id="30" name="正方形/長方形 29"/>
          <p:cNvSpPr/>
          <p:nvPr/>
        </p:nvSpPr>
        <p:spPr>
          <a:xfrm>
            <a:off x="5824747" y="2348880"/>
            <a:ext cx="835485" cy="369332"/>
          </a:xfrm>
          <a:prstGeom prst="rect">
            <a:avLst/>
          </a:prstGeom>
        </p:spPr>
        <p:txBody>
          <a:bodyPr wrap="none">
            <a:spAutoFit/>
          </a:bodyPr>
          <a:lstStyle/>
          <a:p>
            <a:r>
              <a:rPr lang="en-US" altLang="ja-JP" u="sng" dirty="0" smtClean="0"/>
              <a:t>2,150</a:t>
            </a:r>
            <a:endParaRPr lang="ja-JP" altLang="en-US" u="sng" dirty="0"/>
          </a:p>
        </p:txBody>
      </p:sp>
      <p:cxnSp>
        <p:nvCxnSpPr>
          <p:cNvPr id="32" name="直線コネクタ 31"/>
          <p:cNvCxnSpPr/>
          <p:nvPr/>
        </p:nvCxnSpPr>
        <p:spPr>
          <a:xfrm>
            <a:off x="3491880" y="2708920"/>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直線コネクタ 33"/>
          <p:cNvCxnSpPr/>
          <p:nvPr/>
        </p:nvCxnSpPr>
        <p:spPr>
          <a:xfrm>
            <a:off x="5940152" y="2708920"/>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直線コネクタ 34"/>
          <p:cNvCxnSpPr/>
          <p:nvPr/>
        </p:nvCxnSpPr>
        <p:spPr>
          <a:xfrm>
            <a:off x="3491880" y="5013176"/>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直線コネクタ 35"/>
          <p:cNvCxnSpPr/>
          <p:nvPr/>
        </p:nvCxnSpPr>
        <p:spPr>
          <a:xfrm>
            <a:off x="5868144" y="5013176"/>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a:xfrm>
            <a:off x="8157592" y="6124511"/>
            <a:ext cx="762000" cy="244475"/>
          </a:xfrm>
        </p:spPr>
        <p:txBody>
          <a:bodyPr/>
          <a:lstStyle/>
          <a:p>
            <a:fld id="{818BF7D5-19D6-4E1A-89AD-733AF297C7BC}" type="slidenum">
              <a:rPr kumimoji="1" lang="ja-JP" altLang="en-US" smtClean="0"/>
              <a:pPr/>
              <a:t>15</a:t>
            </a:fld>
            <a:endParaRPr kumimoji="1" lang="ja-JP" altLang="en-US"/>
          </a:p>
        </p:txBody>
      </p:sp>
      <p:sp>
        <p:nvSpPr>
          <p:cNvPr id="3" name="テキスト ボックス 2"/>
          <p:cNvSpPr txBox="1"/>
          <p:nvPr/>
        </p:nvSpPr>
        <p:spPr>
          <a:xfrm>
            <a:off x="251520" y="116632"/>
            <a:ext cx="3528392" cy="461665"/>
          </a:xfrm>
          <a:prstGeom prst="rect">
            <a:avLst/>
          </a:prstGeom>
          <a:noFill/>
        </p:spPr>
        <p:txBody>
          <a:bodyPr wrap="square" rtlCol="0">
            <a:spAutoFit/>
          </a:bodyPr>
          <a:lstStyle/>
          <a:p>
            <a:r>
              <a:rPr lang="ja-JP" altLang="en-US" sz="2400" dirty="0" smtClean="0"/>
              <a:t>＜比例連結＞</a:t>
            </a:r>
            <a:endParaRPr kumimoji="1" lang="ja-JP" altLang="en-US" sz="2400" dirty="0"/>
          </a:p>
        </p:txBody>
      </p:sp>
      <p:sp>
        <p:nvSpPr>
          <p:cNvPr id="4" name="テキスト ボックス 3"/>
          <p:cNvSpPr txBox="1"/>
          <p:nvPr/>
        </p:nvSpPr>
        <p:spPr>
          <a:xfrm>
            <a:off x="683568" y="548680"/>
            <a:ext cx="3168352" cy="369332"/>
          </a:xfrm>
          <a:prstGeom prst="rect">
            <a:avLst/>
          </a:prstGeom>
          <a:noFill/>
        </p:spPr>
        <p:txBody>
          <a:bodyPr wrap="square" rtlCol="0">
            <a:spAutoFit/>
          </a:bodyPr>
          <a:lstStyle/>
          <a:p>
            <a:r>
              <a:rPr kumimoji="1" lang="ja-JP" altLang="en-US" u="sng" dirty="0" smtClean="0"/>
              <a:t>資産・負債・資本の親会社分</a:t>
            </a:r>
            <a:endParaRPr kumimoji="1" lang="ja-JP" altLang="en-US" u="sng" dirty="0"/>
          </a:p>
        </p:txBody>
      </p:sp>
      <p:sp>
        <p:nvSpPr>
          <p:cNvPr id="5" name="テキスト ボックス 4"/>
          <p:cNvSpPr txBox="1"/>
          <p:nvPr/>
        </p:nvSpPr>
        <p:spPr>
          <a:xfrm>
            <a:off x="4716016" y="548680"/>
            <a:ext cx="3528392" cy="369332"/>
          </a:xfrm>
          <a:prstGeom prst="rect">
            <a:avLst/>
          </a:prstGeom>
          <a:noFill/>
        </p:spPr>
        <p:txBody>
          <a:bodyPr wrap="square" rtlCol="0">
            <a:spAutoFit/>
          </a:bodyPr>
          <a:lstStyle/>
          <a:p>
            <a:r>
              <a:rPr kumimoji="1" lang="ja-JP" altLang="en-US" u="sng" dirty="0" smtClean="0"/>
              <a:t>収益・費用・純利益の親会社分</a:t>
            </a:r>
            <a:endParaRPr kumimoji="1" lang="ja-JP" altLang="en-US" u="sng" dirty="0"/>
          </a:p>
        </p:txBody>
      </p:sp>
      <p:sp>
        <p:nvSpPr>
          <p:cNvPr id="19" name="テキスト ボックス 18"/>
          <p:cNvSpPr txBox="1"/>
          <p:nvPr/>
        </p:nvSpPr>
        <p:spPr>
          <a:xfrm>
            <a:off x="467544" y="2060848"/>
            <a:ext cx="3456384" cy="369332"/>
          </a:xfrm>
          <a:prstGeom prst="rect">
            <a:avLst/>
          </a:prstGeom>
          <a:noFill/>
        </p:spPr>
        <p:txBody>
          <a:bodyPr wrap="square" rtlCol="0">
            <a:spAutoFit/>
          </a:bodyPr>
          <a:lstStyle/>
          <a:p>
            <a:r>
              <a:rPr kumimoji="1" lang="ja-JP" altLang="en-US" dirty="0" smtClean="0"/>
              <a:t>① 資本と資本の相殺消去</a:t>
            </a:r>
            <a:endParaRPr kumimoji="1" lang="ja-JP" altLang="en-US" dirty="0"/>
          </a:p>
        </p:txBody>
      </p:sp>
      <p:cxnSp>
        <p:nvCxnSpPr>
          <p:cNvPr id="21" name="直線コネクタ 20"/>
          <p:cNvCxnSpPr/>
          <p:nvPr/>
        </p:nvCxnSpPr>
        <p:spPr>
          <a:xfrm flipH="1">
            <a:off x="3275856" y="2348880"/>
            <a:ext cx="216024" cy="1008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テキスト ボックス 22"/>
          <p:cNvSpPr txBox="1"/>
          <p:nvPr/>
        </p:nvSpPr>
        <p:spPr>
          <a:xfrm>
            <a:off x="467544" y="3861048"/>
            <a:ext cx="3456384" cy="369332"/>
          </a:xfrm>
          <a:prstGeom prst="rect">
            <a:avLst/>
          </a:prstGeom>
          <a:noFill/>
        </p:spPr>
        <p:txBody>
          <a:bodyPr wrap="square" rtlCol="0">
            <a:spAutoFit/>
          </a:bodyPr>
          <a:lstStyle/>
          <a:p>
            <a:r>
              <a:rPr kumimoji="1" lang="ja-JP" altLang="en-US" dirty="0" smtClean="0"/>
              <a:t>② 連結のれん償却 </a:t>
            </a:r>
            <a:endParaRPr kumimoji="1" lang="ja-JP" altLang="en-US" dirty="0"/>
          </a:p>
        </p:txBody>
      </p:sp>
      <p:sp>
        <p:nvSpPr>
          <p:cNvPr id="25" name="テキスト ボックス 24"/>
          <p:cNvSpPr txBox="1"/>
          <p:nvPr/>
        </p:nvSpPr>
        <p:spPr>
          <a:xfrm>
            <a:off x="467544" y="4654877"/>
            <a:ext cx="3456384" cy="369332"/>
          </a:xfrm>
          <a:prstGeom prst="rect">
            <a:avLst/>
          </a:prstGeom>
          <a:noFill/>
        </p:spPr>
        <p:txBody>
          <a:bodyPr wrap="square" rtlCol="0">
            <a:spAutoFit/>
          </a:bodyPr>
          <a:lstStyle/>
          <a:p>
            <a:r>
              <a:rPr kumimoji="1" lang="ja-JP" altLang="en-US" dirty="0" smtClean="0"/>
              <a:t>③ 売上と売上原価の相殺 </a:t>
            </a:r>
            <a:endParaRPr kumimoji="1" lang="ja-JP" altLang="en-US" dirty="0"/>
          </a:p>
        </p:txBody>
      </p:sp>
      <p:sp>
        <p:nvSpPr>
          <p:cNvPr id="27" name="テキスト ボックス 26"/>
          <p:cNvSpPr txBox="1"/>
          <p:nvPr/>
        </p:nvSpPr>
        <p:spPr>
          <a:xfrm>
            <a:off x="467544" y="5651956"/>
            <a:ext cx="3456384" cy="369332"/>
          </a:xfrm>
          <a:prstGeom prst="rect">
            <a:avLst/>
          </a:prstGeom>
          <a:noFill/>
        </p:spPr>
        <p:txBody>
          <a:bodyPr wrap="square" rtlCol="0">
            <a:spAutoFit/>
          </a:bodyPr>
          <a:lstStyle/>
          <a:p>
            <a:r>
              <a:rPr kumimoji="1" lang="ja-JP" altLang="en-US" dirty="0" smtClean="0"/>
              <a:t>④ 未実現利益の消去 </a:t>
            </a:r>
            <a:endParaRPr kumimoji="1" lang="ja-JP" altLang="en-US" dirty="0"/>
          </a:p>
        </p:txBody>
      </p:sp>
      <p:sp>
        <p:nvSpPr>
          <p:cNvPr id="29" name="テキスト ボックス 28"/>
          <p:cNvSpPr txBox="1"/>
          <p:nvPr/>
        </p:nvSpPr>
        <p:spPr>
          <a:xfrm>
            <a:off x="5292080" y="5958572"/>
            <a:ext cx="2808312" cy="369332"/>
          </a:xfrm>
          <a:prstGeom prst="rect">
            <a:avLst/>
          </a:prstGeom>
          <a:noFill/>
        </p:spPr>
        <p:txBody>
          <a:bodyPr wrap="square" rtlCol="0">
            <a:spAutoFit/>
          </a:bodyPr>
          <a:lstStyle/>
          <a:p>
            <a:r>
              <a:rPr lang="ja-JP" altLang="en-US" dirty="0" smtClean="0"/>
              <a:t>消去額＝</a:t>
            </a:r>
            <a:r>
              <a:rPr lang="en-US" altLang="ja-JP" dirty="0" smtClean="0"/>
              <a:t>100X30%=30</a:t>
            </a:r>
            <a:endParaRPr kumimoji="1" lang="ja-JP" altLang="en-US" dirty="0"/>
          </a:p>
        </p:txBody>
      </p:sp>
      <p:sp>
        <p:nvSpPr>
          <p:cNvPr id="30" name="テキスト ボックス 29"/>
          <p:cNvSpPr txBox="1"/>
          <p:nvPr/>
        </p:nvSpPr>
        <p:spPr>
          <a:xfrm>
            <a:off x="5796136" y="4230380"/>
            <a:ext cx="2520280" cy="369332"/>
          </a:xfrm>
          <a:prstGeom prst="rect">
            <a:avLst/>
          </a:prstGeom>
          <a:noFill/>
        </p:spPr>
        <p:txBody>
          <a:bodyPr wrap="square" rtlCol="0">
            <a:spAutoFit/>
          </a:bodyPr>
          <a:lstStyle/>
          <a:p>
            <a:r>
              <a:rPr lang="ja-JP" altLang="en-US" dirty="0" smtClean="0"/>
              <a:t>償却額＝</a:t>
            </a:r>
            <a:r>
              <a:rPr lang="en-US" altLang="ja-JP" dirty="0" smtClean="0"/>
              <a:t>50÷5</a:t>
            </a:r>
            <a:r>
              <a:rPr lang="ja-JP" altLang="en-US" dirty="0" smtClean="0"/>
              <a:t>年</a:t>
            </a:r>
            <a:r>
              <a:rPr lang="en-US" altLang="ja-JP" dirty="0" smtClean="0"/>
              <a:t>=10</a:t>
            </a:r>
            <a:endParaRPr kumimoji="1" lang="ja-JP"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fld id="{818BF7D5-19D6-4E1A-89AD-733AF297C7BC}" type="slidenum">
              <a:rPr kumimoji="1" lang="ja-JP" altLang="en-US" smtClean="0"/>
              <a:pPr/>
              <a:t>16</a:t>
            </a:fld>
            <a:endParaRPr kumimoji="1" lang="ja-JP" altLang="en-US"/>
          </a:p>
        </p:txBody>
      </p:sp>
      <p:cxnSp>
        <p:nvCxnSpPr>
          <p:cNvPr id="3" name="直線コネクタ 2"/>
          <p:cNvCxnSpPr/>
          <p:nvPr/>
        </p:nvCxnSpPr>
        <p:spPr>
          <a:xfrm>
            <a:off x="2195736" y="1124744"/>
            <a:ext cx="432048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線コネクタ 3"/>
          <p:cNvCxnSpPr/>
          <p:nvPr/>
        </p:nvCxnSpPr>
        <p:spPr>
          <a:xfrm>
            <a:off x="4283968" y="1124744"/>
            <a:ext cx="0" cy="1584176"/>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直線コネクタ 8"/>
          <p:cNvCxnSpPr/>
          <p:nvPr/>
        </p:nvCxnSpPr>
        <p:spPr>
          <a:xfrm>
            <a:off x="2123728" y="3501008"/>
            <a:ext cx="432048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a:off x="4283968" y="3501008"/>
            <a:ext cx="0" cy="12961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テキスト ボックス 10"/>
          <p:cNvSpPr txBox="1"/>
          <p:nvPr/>
        </p:nvSpPr>
        <p:spPr>
          <a:xfrm>
            <a:off x="3131840" y="692696"/>
            <a:ext cx="2304256" cy="369332"/>
          </a:xfrm>
          <a:prstGeom prst="rect">
            <a:avLst/>
          </a:prstGeom>
          <a:noFill/>
        </p:spPr>
        <p:txBody>
          <a:bodyPr wrap="square" rtlCol="0">
            <a:spAutoFit/>
          </a:bodyPr>
          <a:lstStyle/>
          <a:p>
            <a:r>
              <a:rPr lang="ja-JP" altLang="en-US" dirty="0" smtClean="0"/>
              <a:t>連 結 貸 借 対 照 表</a:t>
            </a:r>
            <a:endParaRPr kumimoji="1" lang="ja-JP" altLang="en-US" dirty="0"/>
          </a:p>
        </p:txBody>
      </p:sp>
      <p:sp>
        <p:nvSpPr>
          <p:cNvPr id="12" name="テキスト ボックス 11"/>
          <p:cNvSpPr txBox="1"/>
          <p:nvPr/>
        </p:nvSpPr>
        <p:spPr>
          <a:xfrm>
            <a:off x="3131840" y="3131676"/>
            <a:ext cx="2304256" cy="369332"/>
          </a:xfrm>
          <a:prstGeom prst="rect">
            <a:avLst/>
          </a:prstGeom>
          <a:noFill/>
        </p:spPr>
        <p:txBody>
          <a:bodyPr wrap="square" rtlCol="0">
            <a:spAutoFit/>
          </a:bodyPr>
          <a:lstStyle/>
          <a:p>
            <a:r>
              <a:rPr lang="ja-JP" altLang="en-US" dirty="0" smtClean="0"/>
              <a:t>連 結 損 益 計 算 書</a:t>
            </a:r>
            <a:endParaRPr kumimoji="1" lang="ja-JP" altLang="en-US" dirty="0"/>
          </a:p>
        </p:txBody>
      </p:sp>
      <p:sp>
        <p:nvSpPr>
          <p:cNvPr id="13" name="テキスト ボックス 12"/>
          <p:cNvSpPr txBox="1"/>
          <p:nvPr/>
        </p:nvSpPr>
        <p:spPr>
          <a:xfrm>
            <a:off x="2123728" y="1196752"/>
            <a:ext cx="2160240" cy="646331"/>
          </a:xfrm>
          <a:prstGeom prst="rect">
            <a:avLst/>
          </a:prstGeom>
          <a:noFill/>
        </p:spPr>
        <p:txBody>
          <a:bodyPr wrap="square" rtlCol="0">
            <a:spAutoFit/>
          </a:bodyPr>
          <a:lstStyle/>
          <a:p>
            <a:r>
              <a:rPr kumimoji="1" lang="ja-JP" altLang="en-US" dirty="0" smtClean="0"/>
              <a:t>資　　   産  </a:t>
            </a:r>
            <a:r>
              <a:rPr kumimoji="1" lang="en-US" altLang="ja-JP" dirty="0" smtClean="0"/>
              <a:t>1,840</a:t>
            </a:r>
          </a:p>
          <a:p>
            <a:r>
              <a:rPr lang="ja-JP" altLang="en-US" dirty="0" smtClean="0"/>
              <a:t>連結のれん       </a:t>
            </a:r>
            <a:r>
              <a:rPr lang="en-US" altLang="ja-JP" dirty="0" smtClean="0"/>
              <a:t>40</a:t>
            </a:r>
            <a:endParaRPr kumimoji="1" lang="ja-JP" altLang="en-US" dirty="0"/>
          </a:p>
        </p:txBody>
      </p:sp>
      <p:sp>
        <p:nvSpPr>
          <p:cNvPr id="14" name="テキスト ボックス 13"/>
          <p:cNvSpPr txBox="1"/>
          <p:nvPr/>
        </p:nvSpPr>
        <p:spPr>
          <a:xfrm>
            <a:off x="4355976" y="1196752"/>
            <a:ext cx="2304256" cy="923330"/>
          </a:xfrm>
          <a:prstGeom prst="rect">
            <a:avLst/>
          </a:prstGeom>
          <a:noFill/>
        </p:spPr>
        <p:txBody>
          <a:bodyPr wrap="square" rtlCol="0">
            <a:spAutoFit/>
          </a:bodyPr>
          <a:lstStyle/>
          <a:p>
            <a:r>
              <a:rPr lang="ja-JP" altLang="en-US" dirty="0" smtClean="0"/>
              <a:t>負　　     債     </a:t>
            </a:r>
            <a:r>
              <a:rPr lang="en-US" altLang="ja-JP" dirty="0" smtClean="0"/>
              <a:t>880</a:t>
            </a:r>
            <a:r>
              <a:rPr lang="ja-JP" altLang="en-US" dirty="0" smtClean="0"/>
              <a:t> </a:t>
            </a:r>
            <a:endParaRPr lang="en-US" altLang="ja-JP" dirty="0" smtClean="0"/>
          </a:p>
          <a:p>
            <a:r>
              <a:rPr lang="ja-JP" altLang="en-US" dirty="0" smtClean="0"/>
              <a:t>資　 本    金     </a:t>
            </a:r>
            <a:r>
              <a:rPr lang="en-US" altLang="ja-JP" dirty="0" smtClean="0"/>
              <a:t>500</a:t>
            </a:r>
          </a:p>
          <a:p>
            <a:r>
              <a:rPr kumimoji="1" lang="ja-JP" altLang="en-US" dirty="0" smtClean="0"/>
              <a:t>利 益剰余 金  </a:t>
            </a:r>
            <a:r>
              <a:rPr kumimoji="1" lang="ja-JP" altLang="en-US" u="sng" dirty="0" smtClean="0"/>
              <a:t>   </a:t>
            </a:r>
            <a:r>
              <a:rPr kumimoji="1" lang="en-US" altLang="ja-JP" u="sng" dirty="0" smtClean="0"/>
              <a:t>500</a:t>
            </a:r>
            <a:endParaRPr kumimoji="1" lang="ja-JP" altLang="en-US" u="sng" dirty="0"/>
          </a:p>
        </p:txBody>
      </p:sp>
      <p:cxnSp>
        <p:nvCxnSpPr>
          <p:cNvPr id="16" name="直線コネクタ 15"/>
          <p:cNvCxnSpPr/>
          <p:nvPr/>
        </p:nvCxnSpPr>
        <p:spPr>
          <a:xfrm flipH="1">
            <a:off x="2339752" y="1844824"/>
            <a:ext cx="648072" cy="1440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線コネクタ 17"/>
          <p:cNvCxnSpPr/>
          <p:nvPr/>
        </p:nvCxnSpPr>
        <p:spPr>
          <a:xfrm>
            <a:off x="2339752" y="1988840"/>
            <a:ext cx="18722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テキスト ボックス 18"/>
          <p:cNvSpPr txBox="1"/>
          <p:nvPr/>
        </p:nvSpPr>
        <p:spPr>
          <a:xfrm>
            <a:off x="2195736" y="3573016"/>
            <a:ext cx="2088232" cy="923330"/>
          </a:xfrm>
          <a:prstGeom prst="rect">
            <a:avLst/>
          </a:prstGeom>
          <a:noFill/>
        </p:spPr>
        <p:txBody>
          <a:bodyPr wrap="square" rtlCol="0">
            <a:spAutoFit/>
          </a:bodyPr>
          <a:lstStyle/>
          <a:p>
            <a:r>
              <a:rPr kumimoji="1" lang="ja-JP" altLang="en-US" dirty="0" smtClean="0"/>
              <a:t>費　　 用      </a:t>
            </a:r>
            <a:r>
              <a:rPr kumimoji="1" lang="en-US" altLang="ja-JP" dirty="0" smtClean="0"/>
              <a:t>980</a:t>
            </a:r>
          </a:p>
          <a:p>
            <a:r>
              <a:rPr lang="ja-JP" altLang="en-US" dirty="0" smtClean="0"/>
              <a:t>のれん償却      </a:t>
            </a:r>
            <a:r>
              <a:rPr lang="en-US" altLang="ja-JP" dirty="0" smtClean="0"/>
              <a:t>10</a:t>
            </a:r>
          </a:p>
          <a:p>
            <a:r>
              <a:rPr lang="ja-JP" altLang="en-US" dirty="0" smtClean="0"/>
              <a:t>当期純利益 </a:t>
            </a:r>
            <a:r>
              <a:rPr lang="ja-JP" altLang="en-US" u="sng" dirty="0" smtClean="0"/>
              <a:t>   </a:t>
            </a:r>
            <a:r>
              <a:rPr lang="en-US" altLang="ja-JP" u="sng" dirty="0" smtClean="0"/>
              <a:t>600</a:t>
            </a:r>
            <a:endParaRPr kumimoji="1" lang="ja-JP" altLang="en-US" u="sng" dirty="0"/>
          </a:p>
        </p:txBody>
      </p:sp>
      <p:sp>
        <p:nvSpPr>
          <p:cNvPr id="20" name="テキスト ボックス 19"/>
          <p:cNvSpPr txBox="1"/>
          <p:nvPr/>
        </p:nvSpPr>
        <p:spPr>
          <a:xfrm>
            <a:off x="4355976" y="3573016"/>
            <a:ext cx="2304256" cy="369332"/>
          </a:xfrm>
          <a:prstGeom prst="rect">
            <a:avLst/>
          </a:prstGeom>
          <a:noFill/>
        </p:spPr>
        <p:txBody>
          <a:bodyPr wrap="square" rtlCol="0">
            <a:spAutoFit/>
          </a:bodyPr>
          <a:lstStyle/>
          <a:p>
            <a:r>
              <a:rPr kumimoji="1" lang="ja-JP" altLang="en-US" dirty="0" smtClean="0"/>
              <a:t>収　　　益   </a:t>
            </a:r>
            <a:r>
              <a:rPr kumimoji="1" lang="en-US" altLang="ja-JP" dirty="0" smtClean="0"/>
              <a:t>1,590</a:t>
            </a:r>
            <a:endParaRPr kumimoji="1" lang="ja-JP" altLang="en-US" dirty="0"/>
          </a:p>
        </p:txBody>
      </p:sp>
      <p:cxnSp>
        <p:nvCxnSpPr>
          <p:cNvPr id="22" name="直線コネクタ 21"/>
          <p:cNvCxnSpPr/>
          <p:nvPr/>
        </p:nvCxnSpPr>
        <p:spPr>
          <a:xfrm flipH="1">
            <a:off x="4572000" y="3861048"/>
            <a:ext cx="576064" cy="50405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線コネクタ 23"/>
          <p:cNvCxnSpPr/>
          <p:nvPr/>
        </p:nvCxnSpPr>
        <p:spPr>
          <a:xfrm>
            <a:off x="4572000" y="4365104"/>
            <a:ext cx="194421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正方形/長方形 24"/>
          <p:cNvSpPr/>
          <p:nvPr/>
        </p:nvSpPr>
        <p:spPr>
          <a:xfrm>
            <a:off x="5752739" y="4437112"/>
            <a:ext cx="835485" cy="369332"/>
          </a:xfrm>
          <a:prstGeom prst="rect">
            <a:avLst/>
          </a:prstGeom>
        </p:spPr>
        <p:txBody>
          <a:bodyPr wrap="none">
            <a:spAutoFit/>
          </a:bodyPr>
          <a:lstStyle/>
          <a:p>
            <a:r>
              <a:rPr lang="en-US" altLang="ja-JP" u="sng" dirty="0" smtClean="0"/>
              <a:t>1,590</a:t>
            </a:r>
            <a:endParaRPr lang="ja-JP" altLang="en-US" u="sng" dirty="0"/>
          </a:p>
        </p:txBody>
      </p:sp>
      <p:sp>
        <p:nvSpPr>
          <p:cNvPr id="26" name="正方形/長方形 25"/>
          <p:cNvSpPr/>
          <p:nvPr/>
        </p:nvSpPr>
        <p:spPr>
          <a:xfrm>
            <a:off x="3419872" y="4437112"/>
            <a:ext cx="835485" cy="369332"/>
          </a:xfrm>
          <a:prstGeom prst="rect">
            <a:avLst/>
          </a:prstGeom>
        </p:spPr>
        <p:txBody>
          <a:bodyPr wrap="none">
            <a:spAutoFit/>
          </a:bodyPr>
          <a:lstStyle/>
          <a:p>
            <a:r>
              <a:rPr lang="en-US" altLang="ja-JP" u="sng" dirty="0" smtClean="0"/>
              <a:t>1,590</a:t>
            </a:r>
            <a:endParaRPr lang="ja-JP" altLang="en-US" u="sng" dirty="0"/>
          </a:p>
        </p:txBody>
      </p:sp>
      <p:sp>
        <p:nvSpPr>
          <p:cNvPr id="28" name="正方形/長方形 27"/>
          <p:cNvSpPr/>
          <p:nvPr/>
        </p:nvSpPr>
        <p:spPr>
          <a:xfrm>
            <a:off x="3419872" y="1988840"/>
            <a:ext cx="835485" cy="369332"/>
          </a:xfrm>
          <a:prstGeom prst="rect">
            <a:avLst/>
          </a:prstGeom>
        </p:spPr>
        <p:txBody>
          <a:bodyPr wrap="none">
            <a:spAutoFit/>
          </a:bodyPr>
          <a:lstStyle/>
          <a:p>
            <a:r>
              <a:rPr lang="en-US" altLang="ja-JP" u="sng" dirty="0" smtClean="0"/>
              <a:t>1,880</a:t>
            </a:r>
            <a:endParaRPr lang="ja-JP" altLang="en-US" u="sng" dirty="0"/>
          </a:p>
        </p:txBody>
      </p:sp>
      <p:sp>
        <p:nvSpPr>
          <p:cNvPr id="30" name="正方形/長方形 29"/>
          <p:cNvSpPr/>
          <p:nvPr/>
        </p:nvSpPr>
        <p:spPr>
          <a:xfrm>
            <a:off x="5824747" y="1988840"/>
            <a:ext cx="835485" cy="369332"/>
          </a:xfrm>
          <a:prstGeom prst="rect">
            <a:avLst/>
          </a:prstGeom>
        </p:spPr>
        <p:txBody>
          <a:bodyPr wrap="none">
            <a:spAutoFit/>
          </a:bodyPr>
          <a:lstStyle/>
          <a:p>
            <a:r>
              <a:rPr lang="en-US" altLang="ja-JP" u="sng" dirty="0" smtClean="0"/>
              <a:t>1,880</a:t>
            </a:r>
            <a:endParaRPr lang="ja-JP" altLang="en-US" u="sng" dirty="0"/>
          </a:p>
        </p:txBody>
      </p:sp>
      <p:cxnSp>
        <p:nvCxnSpPr>
          <p:cNvPr id="32" name="直線コネクタ 31"/>
          <p:cNvCxnSpPr/>
          <p:nvPr/>
        </p:nvCxnSpPr>
        <p:spPr>
          <a:xfrm>
            <a:off x="3491880" y="2348880"/>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直線コネクタ 33"/>
          <p:cNvCxnSpPr/>
          <p:nvPr/>
        </p:nvCxnSpPr>
        <p:spPr>
          <a:xfrm>
            <a:off x="5940152" y="2348880"/>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直線コネクタ 34"/>
          <p:cNvCxnSpPr/>
          <p:nvPr/>
        </p:nvCxnSpPr>
        <p:spPr>
          <a:xfrm>
            <a:off x="3491880" y="4797152"/>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直線コネクタ 35"/>
          <p:cNvCxnSpPr/>
          <p:nvPr/>
        </p:nvCxnSpPr>
        <p:spPr>
          <a:xfrm>
            <a:off x="5868144" y="4806444"/>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fld id="{818BF7D5-19D6-4E1A-89AD-733AF297C7BC}" type="slidenum">
              <a:rPr kumimoji="1" lang="ja-JP" altLang="en-US" smtClean="0"/>
              <a:pPr/>
              <a:t>17</a:t>
            </a:fld>
            <a:endParaRPr kumimoji="1" lang="ja-JP" altLang="en-US"/>
          </a:p>
        </p:txBody>
      </p:sp>
      <p:sp>
        <p:nvSpPr>
          <p:cNvPr id="3" name="テキスト ボックス 2"/>
          <p:cNvSpPr txBox="1"/>
          <p:nvPr/>
        </p:nvSpPr>
        <p:spPr>
          <a:xfrm>
            <a:off x="395536" y="188640"/>
            <a:ext cx="3240360" cy="369332"/>
          </a:xfrm>
          <a:prstGeom prst="rect">
            <a:avLst/>
          </a:prstGeom>
          <a:noFill/>
        </p:spPr>
        <p:txBody>
          <a:bodyPr wrap="square" rtlCol="0">
            <a:spAutoFit/>
          </a:bodyPr>
          <a:lstStyle/>
          <a:p>
            <a:r>
              <a:rPr kumimoji="1" lang="ja-JP" altLang="en-US" dirty="0" smtClean="0"/>
              <a:t>＜持 分 法＞</a:t>
            </a:r>
            <a:endParaRPr kumimoji="1" lang="ja-JP" altLang="en-US" dirty="0"/>
          </a:p>
        </p:txBody>
      </p:sp>
      <p:sp>
        <p:nvSpPr>
          <p:cNvPr id="4" name="テキスト ボックス 3"/>
          <p:cNvSpPr txBox="1"/>
          <p:nvPr/>
        </p:nvSpPr>
        <p:spPr>
          <a:xfrm>
            <a:off x="827584" y="692696"/>
            <a:ext cx="5328592" cy="369332"/>
          </a:xfrm>
          <a:prstGeom prst="rect">
            <a:avLst/>
          </a:prstGeom>
          <a:noFill/>
        </p:spPr>
        <p:txBody>
          <a:bodyPr wrap="square" rtlCol="0">
            <a:spAutoFit/>
          </a:bodyPr>
          <a:lstStyle/>
          <a:p>
            <a:r>
              <a:rPr lang="ja-JP" altLang="en-US" dirty="0" smtClean="0"/>
              <a:t>① 当期純利益の関連会社株式への振り替え</a:t>
            </a:r>
            <a:endParaRPr kumimoji="1" lang="ja-JP" altLang="en-US" dirty="0"/>
          </a:p>
        </p:txBody>
      </p:sp>
      <p:sp>
        <p:nvSpPr>
          <p:cNvPr id="7" name="テキスト ボックス 6"/>
          <p:cNvSpPr txBox="1"/>
          <p:nvPr/>
        </p:nvSpPr>
        <p:spPr>
          <a:xfrm>
            <a:off x="827584" y="2420888"/>
            <a:ext cx="5400600" cy="369332"/>
          </a:xfrm>
          <a:prstGeom prst="rect">
            <a:avLst/>
          </a:prstGeom>
          <a:noFill/>
        </p:spPr>
        <p:txBody>
          <a:bodyPr wrap="square" rtlCol="0">
            <a:spAutoFit/>
          </a:bodyPr>
          <a:lstStyle/>
          <a:p>
            <a:r>
              <a:rPr kumimoji="1" lang="ja-JP" altLang="en-US" dirty="0" smtClean="0"/>
              <a:t>② 「のれん」の償却</a:t>
            </a:r>
            <a:endParaRPr kumimoji="1" lang="ja-JP" altLang="en-US" dirty="0"/>
          </a:p>
        </p:txBody>
      </p:sp>
      <p:sp>
        <p:nvSpPr>
          <p:cNvPr id="9" name="正方形/長方形 8"/>
          <p:cNvSpPr/>
          <p:nvPr/>
        </p:nvSpPr>
        <p:spPr>
          <a:xfrm>
            <a:off x="3556337" y="3068960"/>
            <a:ext cx="2031325" cy="369332"/>
          </a:xfrm>
          <a:prstGeom prst="rect">
            <a:avLst/>
          </a:prstGeom>
        </p:spPr>
        <p:txBody>
          <a:bodyPr wrap="none">
            <a:spAutoFit/>
          </a:bodyPr>
          <a:lstStyle/>
          <a:p>
            <a:r>
              <a:rPr lang="ja-JP" altLang="en-US" dirty="0" smtClean="0"/>
              <a:t>－関連会社株式－</a:t>
            </a:r>
            <a:endParaRPr lang="ja-JP" altLang="en-US" dirty="0"/>
          </a:p>
        </p:txBody>
      </p:sp>
      <p:sp>
        <p:nvSpPr>
          <p:cNvPr id="10" name="テキスト ボックス 9"/>
          <p:cNvSpPr txBox="1"/>
          <p:nvPr/>
        </p:nvSpPr>
        <p:spPr>
          <a:xfrm>
            <a:off x="827584" y="3717032"/>
            <a:ext cx="4968552" cy="369332"/>
          </a:xfrm>
          <a:prstGeom prst="rect">
            <a:avLst/>
          </a:prstGeom>
          <a:noFill/>
        </p:spPr>
        <p:txBody>
          <a:bodyPr wrap="square" rtlCol="0">
            <a:spAutoFit/>
          </a:bodyPr>
          <a:lstStyle/>
          <a:p>
            <a:r>
              <a:rPr kumimoji="1" lang="ja-JP" altLang="en-US" dirty="0" smtClean="0"/>
              <a:t>③ 内部取引（未実現利益）の消去</a:t>
            </a:r>
            <a:endParaRPr kumimoji="1" lang="ja-JP" altLang="en-US" dirty="0"/>
          </a:p>
        </p:txBody>
      </p:sp>
      <p:sp>
        <p:nvSpPr>
          <p:cNvPr id="13" name="正方形/長方形 12"/>
          <p:cNvSpPr/>
          <p:nvPr/>
        </p:nvSpPr>
        <p:spPr>
          <a:xfrm>
            <a:off x="3635896" y="4355812"/>
            <a:ext cx="2031325" cy="369332"/>
          </a:xfrm>
          <a:prstGeom prst="rect">
            <a:avLst/>
          </a:prstGeom>
        </p:spPr>
        <p:txBody>
          <a:bodyPr wrap="none">
            <a:spAutoFit/>
          </a:bodyPr>
          <a:lstStyle/>
          <a:p>
            <a:r>
              <a:rPr lang="ja-JP" altLang="en-US" dirty="0" smtClean="0"/>
              <a:t>－関連会社株式－</a:t>
            </a:r>
            <a:endParaRPr lang="ja-JP" alt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fld id="{818BF7D5-19D6-4E1A-89AD-733AF297C7BC}" type="slidenum">
              <a:rPr kumimoji="1" lang="ja-JP" altLang="en-US" smtClean="0"/>
              <a:pPr/>
              <a:t>18</a:t>
            </a:fld>
            <a:endParaRPr kumimoji="1" lang="ja-JP" altLang="en-US"/>
          </a:p>
        </p:txBody>
      </p:sp>
      <p:cxnSp>
        <p:nvCxnSpPr>
          <p:cNvPr id="3" name="直線コネクタ 2"/>
          <p:cNvCxnSpPr/>
          <p:nvPr/>
        </p:nvCxnSpPr>
        <p:spPr>
          <a:xfrm>
            <a:off x="2195736" y="1124744"/>
            <a:ext cx="432048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線コネクタ 3"/>
          <p:cNvCxnSpPr/>
          <p:nvPr/>
        </p:nvCxnSpPr>
        <p:spPr>
          <a:xfrm>
            <a:off x="4283968" y="1124744"/>
            <a:ext cx="0" cy="1584176"/>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直線コネクタ 8"/>
          <p:cNvCxnSpPr/>
          <p:nvPr/>
        </p:nvCxnSpPr>
        <p:spPr>
          <a:xfrm>
            <a:off x="2123728" y="3501008"/>
            <a:ext cx="432048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a:off x="4283968" y="3501008"/>
            <a:ext cx="0" cy="1296144"/>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テキスト ボックス 10"/>
          <p:cNvSpPr txBox="1"/>
          <p:nvPr/>
        </p:nvSpPr>
        <p:spPr>
          <a:xfrm>
            <a:off x="3131840" y="692696"/>
            <a:ext cx="2304256" cy="369332"/>
          </a:xfrm>
          <a:prstGeom prst="rect">
            <a:avLst/>
          </a:prstGeom>
          <a:noFill/>
        </p:spPr>
        <p:txBody>
          <a:bodyPr wrap="square" rtlCol="0">
            <a:spAutoFit/>
          </a:bodyPr>
          <a:lstStyle/>
          <a:p>
            <a:r>
              <a:rPr lang="ja-JP" altLang="en-US" dirty="0" smtClean="0"/>
              <a:t>連 結 貸 借 対 照 表</a:t>
            </a:r>
            <a:endParaRPr kumimoji="1" lang="ja-JP" altLang="en-US" dirty="0"/>
          </a:p>
        </p:txBody>
      </p:sp>
      <p:sp>
        <p:nvSpPr>
          <p:cNvPr id="12" name="テキスト ボックス 11"/>
          <p:cNvSpPr txBox="1"/>
          <p:nvPr/>
        </p:nvSpPr>
        <p:spPr>
          <a:xfrm>
            <a:off x="3131840" y="3131676"/>
            <a:ext cx="2304256" cy="369332"/>
          </a:xfrm>
          <a:prstGeom prst="rect">
            <a:avLst/>
          </a:prstGeom>
          <a:noFill/>
        </p:spPr>
        <p:txBody>
          <a:bodyPr wrap="square" rtlCol="0">
            <a:spAutoFit/>
          </a:bodyPr>
          <a:lstStyle/>
          <a:p>
            <a:r>
              <a:rPr lang="ja-JP" altLang="en-US" dirty="0" smtClean="0"/>
              <a:t>連 結 損 益 計 算 書</a:t>
            </a:r>
            <a:endParaRPr kumimoji="1" lang="ja-JP" altLang="en-US" dirty="0"/>
          </a:p>
        </p:txBody>
      </p:sp>
      <p:sp>
        <p:nvSpPr>
          <p:cNvPr id="13" name="テキスト ボックス 12"/>
          <p:cNvSpPr txBox="1"/>
          <p:nvPr/>
        </p:nvSpPr>
        <p:spPr>
          <a:xfrm>
            <a:off x="2123728" y="1196752"/>
            <a:ext cx="2160240" cy="646331"/>
          </a:xfrm>
          <a:prstGeom prst="rect">
            <a:avLst/>
          </a:prstGeom>
          <a:noFill/>
        </p:spPr>
        <p:txBody>
          <a:bodyPr wrap="square" rtlCol="0">
            <a:spAutoFit/>
          </a:bodyPr>
          <a:lstStyle/>
          <a:p>
            <a:r>
              <a:rPr kumimoji="1" lang="ja-JP" altLang="en-US" dirty="0" smtClean="0"/>
              <a:t>資　　   産  </a:t>
            </a:r>
            <a:r>
              <a:rPr kumimoji="1" lang="en-US" altLang="ja-JP" dirty="0" smtClean="0"/>
              <a:t>1,600</a:t>
            </a:r>
          </a:p>
          <a:p>
            <a:r>
              <a:rPr lang="en-US" altLang="ja-JP" dirty="0" smtClean="0"/>
              <a:t>(</a:t>
            </a:r>
            <a:r>
              <a:rPr lang="ja-JP" altLang="en-US" dirty="0" smtClean="0"/>
              <a:t>関連株式 </a:t>
            </a:r>
            <a:r>
              <a:rPr lang="en-US" altLang="ja-JP" dirty="0" smtClean="0"/>
              <a:t>360</a:t>
            </a:r>
            <a:r>
              <a:rPr lang="ja-JP" altLang="en-US" dirty="0" smtClean="0"/>
              <a:t>）</a:t>
            </a:r>
            <a:endParaRPr kumimoji="1" lang="ja-JP" altLang="en-US" dirty="0"/>
          </a:p>
        </p:txBody>
      </p:sp>
      <p:sp>
        <p:nvSpPr>
          <p:cNvPr id="14" name="テキスト ボックス 13"/>
          <p:cNvSpPr txBox="1"/>
          <p:nvPr/>
        </p:nvSpPr>
        <p:spPr>
          <a:xfrm>
            <a:off x="4355976" y="1196752"/>
            <a:ext cx="2304256" cy="923330"/>
          </a:xfrm>
          <a:prstGeom prst="rect">
            <a:avLst/>
          </a:prstGeom>
          <a:noFill/>
        </p:spPr>
        <p:txBody>
          <a:bodyPr wrap="square" rtlCol="0">
            <a:spAutoFit/>
          </a:bodyPr>
          <a:lstStyle/>
          <a:p>
            <a:r>
              <a:rPr lang="ja-JP" altLang="en-US" dirty="0" smtClean="0"/>
              <a:t>負　　     債     </a:t>
            </a:r>
            <a:r>
              <a:rPr lang="en-US" altLang="ja-JP" dirty="0" smtClean="0"/>
              <a:t>600</a:t>
            </a:r>
            <a:r>
              <a:rPr lang="ja-JP" altLang="en-US" dirty="0" smtClean="0"/>
              <a:t> </a:t>
            </a:r>
            <a:endParaRPr lang="en-US" altLang="ja-JP" dirty="0" smtClean="0"/>
          </a:p>
          <a:p>
            <a:r>
              <a:rPr lang="ja-JP" altLang="en-US" dirty="0" smtClean="0"/>
              <a:t>資　 本    金     </a:t>
            </a:r>
            <a:r>
              <a:rPr lang="en-US" altLang="ja-JP" dirty="0" smtClean="0"/>
              <a:t>500</a:t>
            </a:r>
          </a:p>
          <a:p>
            <a:r>
              <a:rPr kumimoji="1" lang="ja-JP" altLang="en-US" dirty="0" smtClean="0"/>
              <a:t>利 益剰余 金  </a:t>
            </a:r>
            <a:r>
              <a:rPr kumimoji="1" lang="ja-JP" altLang="en-US" u="sng" dirty="0" smtClean="0"/>
              <a:t>   </a:t>
            </a:r>
            <a:r>
              <a:rPr kumimoji="1" lang="en-US" altLang="ja-JP" u="sng" dirty="0" smtClean="0"/>
              <a:t>500</a:t>
            </a:r>
            <a:endParaRPr kumimoji="1" lang="ja-JP" altLang="en-US" u="sng" dirty="0"/>
          </a:p>
        </p:txBody>
      </p:sp>
      <p:cxnSp>
        <p:nvCxnSpPr>
          <p:cNvPr id="16" name="直線コネクタ 15"/>
          <p:cNvCxnSpPr/>
          <p:nvPr/>
        </p:nvCxnSpPr>
        <p:spPr>
          <a:xfrm flipH="1">
            <a:off x="2339752" y="1844824"/>
            <a:ext cx="648072" cy="1440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線コネクタ 17"/>
          <p:cNvCxnSpPr/>
          <p:nvPr/>
        </p:nvCxnSpPr>
        <p:spPr>
          <a:xfrm>
            <a:off x="2339752" y="1988840"/>
            <a:ext cx="187220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テキスト ボックス 18"/>
          <p:cNvSpPr txBox="1"/>
          <p:nvPr/>
        </p:nvSpPr>
        <p:spPr>
          <a:xfrm>
            <a:off x="2195736" y="3573016"/>
            <a:ext cx="2088232" cy="646331"/>
          </a:xfrm>
          <a:prstGeom prst="rect">
            <a:avLst/>
          </a:prstGeom>
          <a:noFill/>
        </p:spPr>
        <p:txBody>
          <a:bodyPr wrap="square" rtlCol="0">
            <a:spAutoFit/>
          </a:bodyPr>
          <a:lstStyle/>
          <a:p>
            <a:r>
              <a:rPr kumimoji="1" lang="ja-JP" altLang="en-US" dirty="0" smtClean="0"/>
              <a:t>費　　 用      </a:t>
            </a:r>
            <a:r>
              <a:rPr kumimoji="1" lang="en-US" altLang="ja-JP" dirty="0" smtClean="0"/>
              <a:t>700</a:t>
            </a:r>
          </a:p>
          <a:p>
            <a:r>
              <a:rPr lang="ja-JP" altLang="en-US" dirty="0" smtClean="0"/>
              <a:t>当期純利益 </a:t>
            </a:r>
            <a:r>
              <a:rPr lang="ja-JP" altLang="en-US" u="sng" dirty="0" smtClean="0"/>
              <a:t>   </a:t>
            </a:r>
            <a:r>
              <a:rPr lang="en-US" altLang="ja-JP" u="sng" dirty="0" smtClean="0"/>
              <a:t>600</a:t>
            </a:r>
            <a:endParaRPr kumimoji="1" lang="ja-JP" altLang="en-US" u="sng" dirty="0"/>
          </a:p>
        </p:txBody>
      </p:sp>
      <p:sp>
        <p:nvSpPr>
          <p:cNvPr id="20" name="テキスト ボックス 19"/>
          <p:cNvSpPr txBox="1"/>
          <p:nvPr/>
        </p:nvSpPr>
        <p:spPr>
          <a:xfrm>
            <a:off x="4355976" y="3573016"/>
            <a:ext cx="2304256" cy="646331"/>
          </a:xfrm>
          <a:prstGeom prst="rect">
            <a:avLst/>
          </a:prstGeom>
          <a:noFill/>
        </p:spPr>
        <p:txBody>
          <a:bodyPr wrap="square" rtlCol="0">
            <a:spAutoFit/>
          </a:bodyPr>
          <a:lstStyle/>
          <a:p>
            <a:r>
              <a:rPr kumimoji="1" lang="ja-JP" altLang="en-US" dirty="0" smtClean="0"/>
              <a:t>収　　益　   </a:t>
            </a:r>
            <a:r>
              <a:rPr kumimoji="1" lang="en-US" altLang="ja-JP" dirty="0" smtClean="0"/>
              <a:t>1,200</a:t>
            </a:r>
          </a:p>
          <a:p>
            <a:r>
              <a:rPr lang="ja-JP" altLang="en-US" dirty="0" smtClean="0"/>
              <a:t>投資損益　　　</a:t>
            </a:r>
            <a:r>
              <a:rPr lang="en-US" altLang="ja-JP" dirty="0" smtClean="0"/>
              <a:t>100</a:t>
            </a:r>
            <a:endParaRPr kumimoji="1" lang="ja-JP" altLang="en-US" dirty="0"/>
          </a:p>
        </p:txBody>
      </p:sp>
      <p:cxnSp>
        <p:nvCxnSpPr>
          <p:cNvPr id="24" name="直線コネクタ 23"/>
          <p:cNvCxnSpPr/>
          <p:nvPr/>
        </p:nvCxnSpPr>
        <p:spPr>
          <a:xfrm>
            <a:off x="5724128" y="4149080"/>
            <a:ext cx="79208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正方形/長方形 24"/>
          <p:cNvSpPr/>
          <p:nvPr/>
        </p:nvSpPr>
        <p:spPr>
          <a:xfrm>
            <a:off x="5752739" y="4149080"/>
            <a:ext cx="835485" cy="369332"/>
          </a:xfrm>
          <a:prstGeom prst="rect">
            <a:avLst/>
          </a:prstGeom>
        </p:spPr>
        <p:txBody>
          <a:bodyPr wrap="none">
            <a:spAutoFit/>
          </a:bodyPr>
          <a:lstStyle/>
          <a:p>
            <a:r>
              <a:rPr lang="en-US" altLang="ja-JP" u="sng" dirty="0" smtClean="0"/>
              <a:t>1,300</a:t>
            </a:r>
            <a:endParaRPr lang="ja-JP" altLang="en-US" u="sng" dirty="0"/>
          </a:p>
        </p:txBody>
      </p:sp>
      <p:sp>
        <p:nvSpPr>
          <p:cNvPr id="26" name="正方形/長方形 25"/>
          <p:cNvSpPr/>
          <p:nvPr/>
        </p:nvSpPr>
        <p:spPr>
          <a:xfrm>
            <a:off x="3419872" y="4149080"/>
            <a:ext cx="835485" cy="369332"/>
          </a:xfrm>
          <a:prstGeom prst="rect">
            <a:avLst/>
          </a:prstGeom>
        </p:spPr>
        <p:txBody>
          <a:bodyPr wrap="none">
            <a:spAutoFit/>
          </a:bodyPr>
          <a:lstStyle/>
          <a:p>
            <a:r>
              <a:rPr lang="en-US" altLang="ja-JP" u="sng" dirty="0" smtClean="0"/>
              <a:t>1,300</a:t>
            </a:r>
            <a:endParaRPr lang="ja-JP" altLang="en-US" u="sng" dirty="0"/>
          </a:p>
        </p:txBody>
      </p:sp>
      <p:sp>
        <p:nvSpPr>
          <p:cNvPr id="28" name="正方形/長方形 27"/>
          <p:cNvSpPr/>
          <p:nvPr/>
        </p:nvSpPr>
        <p:spPr>
          <a:xfrm>
            <a:off x="3419872" y="1988840"/>
            <a:ext cx="835485" cy="369332"/>
          </a:xfrm>
          <a:prstGeom prst="rect">
            <a:avLst/>
          </a:prstGeom>
        </p:spPr>
        <p:txBody>
          <a:bodyPr wrap="none">
            <a:spAutoFit/>
          </a:bodyPr>
          <a:lstStyle/>
          <a:p>
            <a:r>
              <a:rPr lang="en-US" altLang="ja-JP" u="sng" dirty="0" smtClean="0"/>
              <a:t>1,600</a:t>
            </a:r>
            <a:endParaRPr lang="ja-JP" altLang="en-US" u="sng" dirty="0"/>
          </a:p>
        </p:txBody>
      </p:sp>
      <p:sp>
        <p:nvSpPr>
          <p:cNvPr id="30" name="正方形/長方形 29"/>
          <p:cNvSpPr/>
          <p:nvPr/>
        </p:nvSpPr>
        <p:spPr>
          <a:xfrm>
            <a:off x="5824747" y="1988840"/>
            <a:ext cx="835485" cy="369332"/>
          </a:xfrm>
          <a:prstGeom prst="rect">
            <a:avLst/>
          </a:prstGeom>
        </p:spPr>
        <p:txBody>
          <a:bodyPr wrap="none">
            <a:spAutoFit/>
          </a:bodyPr>
          <a:lstStyle/>
          <a:p>
            <a:r>
              <a:rPr lang="en-US" altLang="ja-JP" u="sng" dirty="0" smtClean="0"/>
              <a:t>1,600</a:t>
            </a:r>
            <a:endParaRPr lang="ja-JP" altLang="en-US" u="sng" dirty="0"/>
          </a:p>
        </p:txBody>
      </p:sp>
      <p:cxnSp>
        <p:nvCxnSpPr>
          <p:cNvPr id="32" name="直線コネクタ 31"/>
          <p:cNvCxnSpPr/>
          <p:nvPr/>
        </p:nvCxnSpPr>
        <p:spPr>
          <a:xfrm>
            <a:off x="3491880" y="2348880"/>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直線コネクタ 33"/>
          <p:cNvCxnSpPr/>
          <p:nvPr/>
        </p:nvCxnSpPr>
        <p:spPr>
          <a:xfrm>
            <a:off x="5940152" y="2348880"/>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直線コネクタ 34"/>
          <p:cNvCxnSpPr/>
          <p:nvPr/>
        </p:nvCxnSpPr>
        <p:spPr>
          <a:xfrm>
            <a:off x="3491880" y="4509120"/>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直線コネクタ 35"/>
          <p:cNvCxnSpPr/>
          <p:nvPr/>
        </p:nvCxnSpPr>
        <p:spPr>
          <a:xfrm>
            <a:off x="5868144" y="4518412"/>
            <a:ext cx="64807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ボックス 2"/>
          <p:cNvSpPr txBox="1"/>
          <p:nvPr/>
        </p:nvSpPr>
        <p:spPr>
          <a:xfrm>
            <a:off x="251520" y="188640"/>
            <a:ext cx="1728192" cy="461665"/>
          </a:xfrm>
          <a:prstGeom prst="rect">
            <a:avLst/>
          </a:prstGeom>
          <a:noFill/>
          <a:ln w="12700">
            <a:solidFill>
              <a:schemeClr val="tx1"/>
            </a:solidFill>
          </a:ln>
        </p:spPr>
        <p:txBody>
          <a:bodyPr wrap="square" rtlCol="0">
            <a:spAutoFit/>
          </a:bodyPr>
          <a:lstStyle/>
          <a:p>
            <a:r>
              <a:rPr lang="ja-JP" altLang="en-US" sz="2400" dirty="0" smtClean="0"/>
              <a:t>持　分　法</a:t>
            </a:r>
            <a:endParaRPr kumimoji="1" lang="ja-JP" altLang="en-US"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fld id="{818BF7D5-19D6-4E1A-89AD-733AF297C7BC}" type="slidenum">
              <a:rPr kumimoji="1" lang="ja-JP" altLang="en-US" smtClean="0"/>
              <a:pPr/>
              <a:t>22</a:t>
            </a:fld>
            <a:endParaRPr kumimoji="1" lang="ja-JP" altLang="en-US"/>
          </a:p>
        </p:txBody>
      </p:sp>
      <p:sp>
        <p:nvSpPr>
          <p:cNvPr id="4" name="テキスト ボックス 3"/>
          <p:cNvSpPr txBox="1"/>
          <p:nvPr/>
        </p:nvSpPr>
        <p:spPr>
          <a:xfrm>
            <a:off x="323528" y="1052736"/>
            <a:ext cx="1368152" cy="369332"/>
          </a:xfrm>
          <a:prstGeom prst="rect">
            <a:avLst/>
          </a:prstGeom>
          <a:noFill/>
        </p:spPr>
        <p:txBody>
          <a:bodyPr wrap="square" rtlCol="0">
            <a:spAutoFit/>
          </a:bodyPr>
          <a:lstStyle/>
          <a:p>
            <a:r>
              <a:rPr lang="ja-JP" altLang="en-US" dirty="0" smtClean="0"/>
              <a:t>＜例　示＞</a:t>
            </a:r>
            <a:endParaRPr kumimoji="1" lang="ja-JP" altLang="en-US" dirty="0"/>
          </a:p>
        </p:txBody>
      </p:sp>
      <p:sp>
        <p:nvSpPr>
          <p:cNvPr id="5" name="テキスト ボックス 4"/>
          <p:cNvSpPr txBox="1"/>
          <p:nvPr/>
        </p:nvSpPr>
        <p:spPr>
          <a:xfrm>
            <a:off x="107504" y="1556792"/>
            <a:ext cx="9036496" cy="707886"/>
          </a:xfrm>
          <a:prstGeom prst="rect">
            <a:avLst/>
          </a:prstGeom>
          <a:noFill/>
        </p:spPr>
        <p:txBody>
          <a:bodyPr wrap="square" rtlCol="0">
            <a:spAutoFit/>
          </a:bodyPr>
          <a:lstStyle/>
          <a:p>
            <a:pPr marL="342900" indent="-342900">
              <a:buAutoNum type="arabicParenR"/>
            </a:pPr>
            <a:r>
              <a:rPr lang="ja-JP" altLang="en-US" sz="2000" dirty="0" smtClean="0"/>
              <a:t>「のれん」の処理</a:t>
            </a:r>
            <a:endParaRPr lang="en-US" altLang="ja-JP" sz="2000" dirty="0" smtClean="0"/>
          </a:p>
          <a:p>
            <a:pPr marL="342900" indent="-342900"/>
            <a:r>
              <a:rPr kumimoji="1" lang="ja-JP" altLang="en-US" sz="2000" dirty="0" smtClean="0"/>
              <a:t>　</a:t>
            </a:r>
            <a:endParaRPr kumimoji="1" lang="ja-JP" altLang="en-US" dirty="0"/>
          </a:p>
        </p:txBody>
      </p:sp>
      <p:sp>
        <p:nvSpPr>
          <p:cNvPr id="10" name="テキスト ボックス 9"/>
          <p:cNvSpPr txBox="1"/>
          <p:nvPr/>
        </p:nvSpPr>
        <p:spPr>
          <a:xfrm>
            <a:off x="179512" y="4365104"/>
            <a:ext cx="8496944" cy="707886"/>
          </a:xfrm>
          <a:prstGeom prst="rect">
            <a:avLst/>
          </a:prstGeom>
          <a:noFill/>
        </p:spPr>
        <p:txBody>
          <a:bodyPr wrap="square" rtlCol="0">
            <a:spAutoFit/>
          </a:bodyPr>
          <a:lstStyle/>
          <a:p>
            <a:r>
              <a:rPr kumimoji="1" lang="en-US" altLang="ja-JP" sz="2000" dirty="0" smtClean="0"/>
              <a:t>2) </a:t>
            </a:r>
            <a:r>
              <a:rPr kumimoji="1" lang="ja-JP" altLang="en-US" sz="2000" dirty="0" smtClean="0"/>
              <a:t>当期純損益の付け替え</a:t>
            </a:r>
            <a:endParaRPr kumimoji="1" lang="en-US" altLang="ja-JP" sz="2000" dirty="0" smtClean="0"/>
          </a:p>
          <a:p>
            <a:r>
              <a:rPr lang="ja-JP" altLang="en-US" sz="2000" dirty="0" smtClean="0"/>
              <a:t>　</a:t>
            </a:r>
            <a:endParaRPr kumimoji="1" lang="ja-JP"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a:xfrm>
            <a:off x="8229600" y="6613525"/>
            <a:ext cx="762000" cy="244475"/>
          </a:xfrm>
        </p:spPr>
        <p:txBody>
          <a:bodyPr/>
          <a:lstStyle/>
          <a:p>
            <a:fld id="{818BF7D5-19D6-4E1A-89AD-733AF297C7BC}" type="slidenum">
              <a:rPr kumimoji="1" lang="ja-JP" altLang="en-US" smtClean="0"/>
              <a:pPr/>
              <a:t>23</a:t>
            </a:fld>
            <a:endParaRPr kumimoji="1" lang="ja-JP" altLang="en-US"/>
          </a:p>
        </p:txBody>
      </p:sp>
      <p:sp>
        <p:nvSpPr>
          <p:cNvPr id="3" name="テキスト ボックス 2"/>
          <p:cNvSpPr txBox="1"/>
          <p:nvPr/>
        </p:nvSpPr>
        <p:spPr>
          <a:xfrm>
            <a:off x="251520" y="460464"/>
            <a:ext cx="8784976" cy="830997"/>
          </a:xfrm>
          <a:prstGeom prst="rect">
            <a:avLst/>
          </a:prstGeom>
          <a:noFill/>
        </p:spPr>
        <p:txBody>
          <a:bodyPr wrap="square" rtlCol="0">
            <a:spAutoFit/>
          </a:bodyPr>
          <a:lstStyle/>
          <a:p>
            <a:r>
              <a:rPr kumimoji="1" lang="en-US" altLang="ja-JP" sz="2000" dirty="0" smtClean="0"/>
              <a:t>3) </a:t>
            </a:r>
            <a:r>
              <a:rPr kumimoji="1" lang="ja-JP" altLang="en-US" sz="2000" dirty="0" smtClean="0"/>
              <a:t>配当金の処理</a:t>
            </a:r>
            <a:endParaRPr kumimoji="1" lang="en-US" altLang="ja-JP" sz="2000" dirty="0" smtClean="0"/>
          </a:p>
          <a:p>
            <a:endParaRPr kumimoji="1" lang="en-US" altLang="ja-JP" sz="800" dirty="0" smtClean="0"/>
          </a:p>
          <a:p>
            <a:r>
              <a:rPr lang="ja-JP" altLang="en-US" sz="2000" dirty="0" smtClean="0"/>
              <a:t>　　</a:t>
            </a:r>
            <a:endParaRPr kumimoji="1" lang="ja-JP" altLang="en-US" sz="2000" dirty="0"/>
          </a:p>
        </p:txBody>
      </p:sp>
      <p:sp>
        <p:nvSpPr>
          <p:cNvPr id="4" name="テキスト ボックス 3"/>
          <p:cNvSpPr txBox="1"/>
          <p:nvPr/>
        </p:nvSpPr>
        <p:spPr>
          <a:xfrm>
            <a:off x="251520" y="1556792"/>
            <a:ext cx="8784976" cy="2985433"/>
          </a:xfrm>
          <a:prstGeom prst="rect">
            <a:avLst/>
          </a:prstGeom>
          <a:noFill/>
          <a:ln w="12700">
            <a:noFill/>
          </a:ln>
        </p:spPr>
        <p:txBody>
          <a:bodyPr wrap="square" rtlCol="0">
            <a:spAutoFit/>
          </a:bodyPr>
          <a:lstStyle/>
          <a:p>
            <a:r>
              <a:rPr lang="en-US" altLang="ja-JP" sz="2000" dirty="0" smtClean="0"/>
              <a:t>4) </a:t>
            </a:r>
            <a:r>
              <a:rPr lang="ja-JP" altLang="en-US" sz="2000" dirty="0" smtClean="0"/>
              <a:t>未実現利益の消去</a:t>
            </a:r>
            <a:endParaRPr lang="en-US" altLang="ja-JP" sz="2000" dirty="0" smtClean="0"/>
          </a:p>
          <a:p>
            <a:r>
              <a:rPr kumimoji="1" lang="ja-JP" altLang="en-US" sz="2000" dirty="0" smtClean="0"/>
              <a:t>　① </a:t>
            </a:r>
            <a:r>
              <a:rPr lang="ja-JP" altLang="en-US" sz="2000" dirty="0" smtClean="0"/>
              <a:t>　</a:t>
            </a:r>
            <a:endParaRPr lang="en-US" altLang="ja-JP" sz="2000" dirty="0" smtClean="0"/>
          </a:p>
          <a:p>
            <a:r>
              <a:rPr lang="ja-JP" altLang="en-US" sz="2000" dirty="0" smtClean="0"/>
              <a:t>　</a:t>
            </a:r>
            <a:r>
              <a:rPr lang="en-US" altLang="ja-JP" sz="2000" dirty="0" smtClean="0"/>
              <a:t>a) </a:t>
            </a:r>
            <a:r>
              <a:rPr lang="ja-JP" altLang="en-US" sz="2000" dirty="0" smtClean="0"/>
              <a:t>非連結子会社の場合</a:t>
            </a:r>
            <a:endParaRPr lang="en-US" altLang="ja-JP" sz="2000" dirty="0" smtClean="0"/>
          </a:p>
          <a:p>
            <a:endParaRPr lang="en-US" altLang="ja-JP" sz="2000" dirty="0" smtClean="0"/>
          </a:p>
          <a:p>
            <a:endParaRPr lang="en-US" altLang="ja-JP" sz="2000" dirty="0" smtClean="0"/>
          </a:p>
          <a:p>
            <a:r>
              <a:rPr lang="ja-JP" altLang="en-US" sz="800" dirty="0" smtClean="0"/>
              <a:t>　</a:t>
            </a:r>
            <a:endParaRPr lang="en-US" altLang="ja-JP" sz="800" dirty="0" smtClean="0"/>
          </a:p>
          <a:p>
            <a:r>
              <a:rPr lang="ja-JP" altLang="en-US" sz="2000" dirty="0" smtClean="0"/>
              <a:t>　</a:t>
            </a:r>
            <a:r>
              <a:rPr lang="en-US" altLang="ja-JP" sz="2000" dirty="0" smtClean="0"/>
              <a:t>b) </a:t>
            </a:r>
            <a:r>
              <a:rPr lang="ja-JP" altLang="en-US" sz="2000" dirty="0" smtClean="0"/>
              <a:t>関連会社の場合</a:t>
            </a:r>
            <a:endParaRPr lang="en-US" altLang="ja-JP" sz="2000" dirty="0" smtClean="0"/>
          </a:p>
          <a:p>
            <a:r>
              <a:rPr lang="ja-JP" altLang="en-US" sz="2000" dirty="0" smtClean="0"/>
              <a:t>　　　　</a:t>
            </a:r>
            <a:endParaRPr lang="en-US" altLang="ja-JP" sz="2000" dirty="0" smtClean="0"/>
          </a:p>
          <a:p>
            <a:r>
              <a:rPr lang="ja-JP" altLang="en-US" sz="2000" dirty="0" smtClean="0"/>
              <a:t>　　　　</a:t>
            </a:r>
            <a:endParaRPr lang="en-US" altLang="ja-JP" sz="2000" dirty="0" smtClean="0"/>
          </a:p>
          <a:p>
            <a:r>
              <a:rPr kumimoji="1" lang="ja-JP" altLang="en-US" sz="2000" dirty="0" smtClean="0"/>
              <a:t>　　　　　</a:t>
            </a:r>
            <a:endParaRPr kumimoji="1" lang="ja-JP" altLang="en-US" sz="20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fld id="{818BF7D5-19D6-4E1A-89AD-733AF297C7BC}" type="slidenum">
              <a:rPr kumimoji="1" lang="ja-JP" altLang="en-US" smtClean="0"/>
              <a:pPr/>
              <a:t>24</a:t>
            </a:fld>
            <a:endParaRPr kumimoji="1" lang="ja-JP" altLang="en-US"/>
          </a:p>
        </p:txBody>
      </p:sp>
      <p:sp>
        <p:nvSpPr>
          <p:cNvPr id="4" name="テキスト ボックス 3"/>
          <p:cNvSpPr txBox="1"/>
          <p:nvPr/>
        </p:nvSpPr>
        <p:spPr>
          <a:xfrm>
            <a:off x="251520" y="548680"/>
            <a:ext cx="8784976" cy="2031325"/>
          </a:xfrm>
          <a:prstGeom prst="rect">
            <a:avLst/>
          </a:prstGeom>
          <a:noFill/>
        </p:spPr>
        <p:txBody>
          <a:bodyPr wrap="square" rtlCol="0">
            <a:spAutoFit/>
          </a:bodyPr>
          <a:lstStyle/>
          <a:p>
            <a:r>
              <a:rPr kumimoji="1" lang="ja-JP" altLang="en-US" dirty="0" smtClean="0"/>
              <a:t>　② </a:t>
            </a:r>
            <a:r>
              <a:rPr lang="ja-JP" altLang="en-US" dirty="0" smtClean="0"/>
              <a:t>アップ・ストリーム（被投資会社から投資会社へ販売）</a:t>
            </a:r>
            <a:endParaRPr lang="en-US" altLang="ja-JP" dirty="0" smtClean="0"/>
          </a:p>
          <a:p>
            <a:endParaRPr kumimoji="1" lang="en-US" altLang="ja-JP" dirty="0" smtClean="0"/>
          </a:p>
          <a:p>
            <a:r>
              <a:rPr lang="ja-JP" altLang="en-US" dirty="0" smtClean="0"/>
              <a:t>　　　（持分法による投資損益）</a:t>
            </a:r>
            <a:r>
              <a:rPr lang="en-US" altLang="ja-JP" dirty="0" smtClean="0"/>
              <a:t>XXX</a:t>
            </a:r>
            <a:r>
              <a:rPr lang="ja-JP" altLang="en-US" dirty="0" smtClean="0"/>
              <a:t>　／  （棚 卸 資 産）</a:t>
            </a:r>
            <a:r>
              <a:rPr lang="en-US" altLang="ja-JP" dirty="0" smtClean="0"/>
              <a:t>XXX</a:t>
            </a:r>
          </a:p>
          <a:p>
            <a:endParaRPr lang="en-US" altLang="ja-JP" dirty="0" smtClean="0"/>
          </a:p>
          <a:p>
            <a:r>
              <a:rPr lang="ja-JP" altLang="en-US" dirty="0" smtClean="0"/>
              <a:t>　　　　　　</a:t>
            </a:r>
            <a:endParaRPr lang="en-US" altLang="ja-JP" dirty="0" smtClean="0"/>
          </a:p>
          <a:p>
            <a:endParaRPr kumimoji="1" lang="en-US" altLang="ja-JP" dirty="0" smtClean="0"/>
          </a:p>
          <a:p>
            <a:r>
              <a:rPr lang="ja-JP" altLang="en-US" dirty="0" smtClean="0"/>
              <a:t>　　　</a:t>
            </a:r>
            <a:endParaRPr kumimoji="1" lang="ja-JP" altLang="en-US" dirty="0"/>
          </a:p>
        </p:txBody>
      </p:sp>
      <p:sp>
        <p:nvSpPr>
          <p:cNvPr id="5" name="テキスト ボックス 4"/>
          <p:cNvSpPr txBox="1"/>
          <p:nvPr/>
        </p:nvSpPr>
        <p:spPr>
          <a:xfrm>
            <a:off x="1475656" y="1772816"/>
            <a:ext cx="2736304" cy="400110"/>
          </a:xfrm>
          <a:prstGeom prst="rect">
            <a:avLst/>
          </a:prstGeom>
          <a:noFill/>
          <a:ln w="12700">
            <a:solidFill>
              <a:schemeClr val="tx1"/>
            </a:solidFill>
          </a:ln>
        </p:spPr>
        <p:txBody>
          <a:bodyPr wrap="square" rtlCol="0">
            <a:spAutoFit/>
          </a:bodyPr>
          <a:lstStyle/>
          <a:p>
            <a:r>
              <a:rPr lang="ja-JP" altLang="en-US" sz="2000" dirty="0" smtClean="0"/>
              <a:t>未実現利益</a:t>
            </a:r>
            <a:r>
              <a:rPr lang="en-US" altLang="ja-JP" sz="2000" dirty="0" smtClean="0"/>
              <a:t>X</a:t>
            </a:r>
            <a:r>
              <a:rPr lang="ja-JP" altLang="en-US" sz="2000" dirty="0" smtClean="0"/>
              <a:t>投資割合</a:t>
            </a:r>
            <a:endParaRPr kumimoji="1" lang="ja-JP" altLang="en-US" sz="2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テキスト ボックス 2"/>
          <p:cNvSpPr txBox="1"/>
          <p:nvPr/>
        </p:nvSpPr>
        <p:spPr>
          <a:xfrm>
            <a:off x="395536" y="44624"/>
            <a:ext cx="8568952" cy="3200876"/>
          </a:xfrm>
          <a:prstGeom prst="rect">
            <a:avLst/>
          </a:prstGeom>
          <a:noFill/>
        </p:spPr>
        <p:txBody>
          <a:bodyPr wrap="square" rtlCol="0">
            <a:spAutoFit/>
          </a:bodyPr>
          <a:lstStyle/>
          <a:p>
            <a:r>
              <a:rPr kumimoji="1" lang="ja-JP" altLang="en-US" dirty="0" smtClean="0"/>
              <a:t>＜例　題＞</a:t>
            </a:r>
            <a:endParaRPr kumimoji="1" lang="en-US" altLang="ja-JP" dirty="0" smtClean="0"/>
          </a:p>
          <a:p>
            <a:endParaRPr kumimoji="1" lang="en-US" altLang="ja-JP" sz="800" dirty="0" smtClean="0"/>
          </a:p>
          <a:p>
            <a:r>
              <a:rPr lang="ja-JP" altLang="en-US" dirty="0" smtClean="0"/>
              <a:t>１）</a:t>
            </a:r>
            <a:r>
              <a:rPr lang="en-US" altLang="ja-JP" dirty="0" smtClean="0"/>
              <a:t>H21</a:t>
            </a:r>
            <a:r>
              <a:rPr lang="ja-JP" altLang="en-US" dirty="0" smtClean="0"/>
              <a:t>年</a:t>
            </a:r>
            <a:r>
              <a:rPr lang="en-US" altLang="ja-JP" dirty="0" smtClean="0"/>
              <a:t>3</a:t>
            </a:r>
            <a:r>
              <a:rPr lang="ja-JP" altLang="en-US" dirty="0" smtClean="0"/>
              <a:t>月</a:t>
            </a:r>
            <a:r>
              <a:rPr lang="en-US" altLang="ja-JP" dirty="0" smtClean="0"/>
              <a:t>31</a:t>
            </a:r>
            <a:r>
              <a:rPr lang="ja-JP" altLang="en-US" dirty="0" smtClean="0"/>
              <a:t>日に</a:t>
            </a:r>
            <a:r>
              <a:rPr lang="en-US" altLang="ja-JP" dirty="0" smtClean="0"/>
              <a:t>A</a:t>
            </a:r>
            <a:r>
              <a:rPr lang="ja-JP" altLang="en-US" dirty="0" smtClean="0"/>
              <a:t>社株式の</a:t>
            </a:r>
            <a:r>
              <a:rPr lang="en-US" altLang="ja-JP" dirty="0" smtClean="0"/>
              <a:t>40%</a:t>
            </a:r>
            <a:r>
              <a:rPr lang="ja-JP" altLang="en-US" dirty="0" smtClean="0"/>
              <a:t>を</a:t>
            </a:r>
            <a:r>
              <a:rPr lang="en-US" altLang="ja-JP" dirty="0" smtClean="0"/>
              <a:t>700,000</a:t>
            </a:r>
            <a:r>
              <a:rPr lang="ja-JP" altLang="en-US" dirty="0" smtClean="0"/>
              <a:t>で取得した。同日の</a:t>
            </a:r>
            <a:r>
              <a:rPr lang="en-US" altLang="ja-JP" dirty="0" smtClean="0"/>
              <a:t>A</a:t>
            </a:r>
            <a:r>
              <a:rPr lang="ja-JP" altLang="en-US" dirty="0" smtClean="0"/>
              <a:t>社資本金は</a:t>
            </a:r>
            <a:endParaRPr lang="en-US" altLang="ja-JP" dirty="0" smtClean="0"/>
          </a:p>
          <a:p>
            <a:r>
              <a:rPr kumimoji="1" lang="ja-JP" altLang="en-US" dirty="0" smtClean="0"/>
              <a:t>　</a:t>
            </a:r>
            <a:r>
              <a:rPr lang="ja-JP" altLang="en-US" dirty="0" smtClean="0"/>
              <a:t> </a:t>
            </a:r>
            <a:r>
              <a:rPr lang="en-US" altLang="ja-JP" dirty="0" smtClean="0"/>
              <a:t>500,000</a:t>
            </a:r>
            <a:r>
              <a:rPr lang="ja-JP" altLang="en-US" dirty="0" err="1" smtClean="0"/>
              <a:t>、</a:t>
            </a:r>
            <a:r>
              <a:rPr lang="ja-JP" altLang="en-US" dirty="0" smtClean="0"/>
              <a:t>利益剰余金は</a:t>
            </a:r>
            <a:r>
              <a:rPr lang="en-US" altLang="ja-JP" dirty="0" smtClean="0"/>
              <a:t>1,040,000</a:t>
            </a:r>
            <a:r>
              <a:rPr lang="ja-JP" altLang="en-US" dirty="0" smtClean="0"/>
              <a:t>であり、土地について</a:t>
            </a:r>
            <a:r>
              <a:rPr lang="en-US" altLang="ja-JP" dirty="0" smtClean="0"/>
              <a:t>100,000</a:t>
            </a:r>
            <a:r>
              <a:rPr lang="ja-JP" altLang="en-US" dirty="0" smtClean="0"/>
              <a:t>簿価より時　　　　</a:t>
            </a:r>
            <a:endParaRPr lang="en-US" altLang="ja-JP" dirty="0" smtClean="0"/>
          </a:p>
          <a:p>
            <a:r>
              <a:rPr lang="ja-JP" altLang="en-US" dirty="0" smtClean="0"/>
              <a:t>　 価が高かった。なお、のれんは</a:t>
            </a:r>
            <a:r>
              <a:rPr lang="en-US" altLang="ja-JP" dirty="0" smtClean="0"/>
              <a:t>20</a:t>
            </a:r>
            <a:r>
              <a:rPr lang="ja-JP" altLang="en-US" dirty="0" smtClean="0"/>
              <a:t>年で償却する。</a:t>
            </a:r>
            <a:endParaRPr lang="en-US" altLang="ja-JP" dirty="0" smtClean="0"/>
          </a:p>
          <a:p>
            <a:endParaRPr kumimoji="1" lang="en-US" altLang="ja-JP" sz="800" dirty="0" smtClean="0"/>
          </a:p>
          <a:p>
            <a:r>
              <a:rPr kumimoji="1" lang="ja-JP" altLang="en-US" dirty="0" smtClean="0"/>
              <a:t>２）</a:t>
            </a:r>
            <a:r>
              <a:rPr kumimoji="1" lang="en-US" altLang="ja-JP" dirty="0" smtClean="0"/>
              <a:t>H21</a:t>
            </a:r>
            <a:r>
              <a:rPr kumimoji="1" lang="ja-JP" altLang="en-US" dirty="0" smtClean="0"/>
              <a:t>年</a:t>
            </a:r>
            <a:r>
              <a:rPr kumimoji="1" lang="en-US" altLang="ja-JP" dirty="0" smtClean="0"/>
              <a:t>6</a:t>
            </a:r>
            <a:r>
              <a:rPr kumimoji="1" lang="ja-JP" altLang="en-US" dirty="0" smtClean="0"/>
              <a:t>月末に</a:t>
            </a:r>
            <a:r>
              <a:rPr kumimoji="1" lang="en-US" altLang="ja-JP" dirty="0" smtClean="0"/>
              <a:t>A</a:t>
            </a:r>
            <a:r>
              <a:rPr kumimoji="1" lang="ja-JP" altLang="en-US" dirty="0" smtClean="0"/>
              <a:t>社より配当金</a:t>
            </a:r>
            <a:r>
              <a:rPr kumimoji="1" lang="en-US" altLang="ja-JP" dirty="0" smtClean="0"/>
              <a:t>60,000</a:t>
            </a:r>
            <a:r>
              <a:rPr kumimoji="1" lang="ja-JP" altLang="en-US" dirty="0" smtClean="0"/>
              <a:t>を受け取った。</a:t>
            </a:r>
            <a:endParaRPr kumimoji="1" lang="en-US" altLang="ja-JP" dirty="0" smtClean="0"/>
          </a:p>
          <a:p>
            <a:endParaRPr lang="en-US" altLang="ja-JP" sz="800" dirty="0" smtClean="0"/>
          </a:p>
          <a:p>
            <a:r>
              <a:rPr lang="ja-JP" altLang="en-US" dirty="0" smtClean="0"/>
              <a:t>３）</a:t>
            </a:r>
            <a:r>
              <a:rPr lang="en-US" altLang="ja-JP" dirty="0" smtClean="0"/>
              <a:t>H22</a:t>
            </a:r>
            <a:r>
              <a:rPr lang="ja-JP" altLang="en-US" dirty="0" smtClean="0"/>
              <a:t>年</a:t>
            </a:r>
            <a:r>
              <a:rPr lang="en-US" altLang="ja-JP" dirty="0" smtClean="0"/>
              <a:t>3</a:t>
            </a:r>
            <a:r>
              <a:rPr lang="ja-JP" altLang="en-US" dirty="0" smtClean="0"/>
              <a:t>月末の</a:t>
            </a:r>
            <a:r>
              <a:rPr lang="en-US" altLang="ja-JP" dirty="0" smtClean="0"/>
              <a:t>A</a:t>
            </a:r>
            <a:r>
              <a:rPr lang="ja-JP" altLang="en-US" dirty="0" smtClean="0"/>
              <a:t>社当期純利益は</a:t>
            </a:r>
            <a:r>
              <a:rPr lang="en-US" altLang="ja-JP" dirty="0" smtClean="0"/>
              <a:t>160,000</a:t>
            </a:r>
            <a:r>
              <a:rPr lang="ja-JP" altLang="en-US" dirty="0" smtClean="0"/>
              <a:t>であった。</a:t>
            </a:r>
            <a:endParaRPr lang="en-US" altLang="ja-JP" dirty="0" smtClean="0"/>
          </a:p>
          <a:p>
            <a:endParaRPr lang="en-US" altLang="ja-JP" sz="800" dirty="0" smtClean="0"/>
          </a:p>
          <a:p>
            <a:r>
              <a:rPr lang="ja-JP" altLang="en-US" dirty="0" smtClean="0"/>
              <a:t>４）</a:t>
            </a:r>
            <a:r>
              <a:rPr lang="en-US" altLang="ja-JP" dirty="0" smtClean="0"/>
              <a:t>H22</a:t>
            </a:r>
            <a:r>
              <a:rPr lang="ja-JP" altLang="en-US" dirty="0" smtClean="0"/>
              <a:t>年</a:t>
            </a:r>
            <a:r>
              <a:rPr lang="en-US" altLang="ja-JP" dirty="0" smtClean="0"/>
              <a:t>6</a:t>
            </a:r>
            <a:r>
              <a:rPr lang="ja-JP" altLang="en-US" dirty="0" smtClean="0"/>
              <a:t>月末に</a:t>
            </a:r>
            <a:r>
              <a:rPr lang="en-US" altLang="ja-JP" dirty="0" smtClean="0"/>
              <a:t>A</a:t>
            </a:r>
            <a:r>
              <a:rPr lang="ja-JP" altLang="en-US" dirty="0" smtClean="0"/>
              <a:t>社より配当金</a:t>
            </a:r>
            <a:r>
              <a:rPr lang="en-US" altLang="ja-JP" dirty="0" smtClean="0"/>
              <a:t>70,000</a:t>
            </a:r>
            <a:r>
              <a:rPr lang="ja-JP" altLang="en-US" dirty="0" smtClean="0"/>
              <a:t>を受け取った。</a:t>
            </a:r>
            <a:endParaRPr lang="en-US" altLang="ja-JP" dirty="0" smtClean="0"/>
          </a:p>
          <a:p>
            <a:endParaRPr lang="en-US" altLang="ja-JP" sz="800" dirty="0" smtClean="0"/>
          </a:p>
          <a:p>
            <a:r>
              <a:rPr lang="ja-JP" altLang="en-US" dirty="0" smtClean="0"/>
              <a:t>５）</a:t>
            </a:r>
            <a:r>
              <a:rPr lang="en-US" altLang="ja-JP" dirty="0" smtClean="0"/>
              <a:t>H23</a:t>
            </a:r>
            <a:r>
              <a:rPr lang="ja-JP" altLang="en-US" dirty="0" smtClean="0"/>
              <a:t>年</a:t>
            </a:r>
            <a:r>
              <a:rPr lang="en-US" altLang="ja-JP" dirty="0" smtClean="0"/>
              <a:t>3</a:t>
            </a:r>
            <a:r>
              <a:rPr lang="ja-JP" altLang="en-US" dirty="0" smtClean="0"/>
              <a:t>月末の</a:t>
            </a:r>
            <a:r>
              <a:rPr lang="en-US" altLang="ja-JP" dirty="0" smtClean="0"/>
              <a:t>A</a:t>
            </a:r>
            <a:r>
              <a:rPr lang="ja-JP" altLang="en-US" dirty="0" smtClean="0"/>
              <a:t>社当期純利益は</a:t>
            </a:r>
            <a:r>
              <a:rPr lang="en-US" altLang="ja-JP" dirty="0" smtClean="0"/>
              <a:t>180,000</a:t>
            </a:r>
            <a:r>
              <a:rPr lang="ja-JP" altLang="en-US" dirty="0" smtClean="0"/>
              <a:t>であった。</a:t>
            </a:r>
            <a:endParaRPr lang="en-US" altLang="ja-JP" dirty="0" smtClean="0"/>
          </a:p>
          <a:p>
            <a:endParaRPr kumimoji="1" lang="ja-JP" altLang="en-US" dirty="0"/>
          </a:p>
        </p:txBody>
      </p:sp>
      <p:cxnSp>
        <p:nvCxnSpPr>
          <p:cNvPr id="5" name="直線コネクタ 4"/>
          <p:cNvCxnSpPr/>
          <p:nvPr/>
        </p:nvCxnSpPr>
        <p:spPr>
          <a:xfrm>
            <a:off x="683568" y="3573016"/>
            <a:ext cx="7416824"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線コネクタ 6"/>
          <p:cNvCxnSpPr/>
          <p:nvPr/>
        </p:nvCxnSpPr>
        <p:spPr>
          <a:xfrm>
            <a:off x="683568" y="3356992"/>
            <a:ext cx="0" cy="432048"/>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直線コネクタ 8"/>
          <p:cNvCxnSpPr/>
          <p:nvPr/>
        </p:nvCxnSpPr>
        <p:spPr>
          <a:xfrm>
            <a:off x="4283968" y="3356992"/>
            <a:ext cx="0" cy="432048"/>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直線コネクタ 9"/>
          <p:cNvCxnSpPr/>
          <p:nvPr/>
        </p:nvCxnSpPr>
        <p:spPr>
          <a:xfrm>
            <a:off x="8100392" y="3356992"/>
            <a:ext cx="0" cy="432048"/>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テキスト ボックス 10"/>
          <p:cNvSpPr txBox="1"/>
          <p:nvPr/>
        </p:nvSpPr>
        <p:spPr>
          <a:xfrm>
            <a:off x="107504" y="2996952"/>
            <a:ext cx="1296144" cy="369332"/>
          </a:xfrm>
          <a:prstGeom prst="rect">
            <a:avLst/>
          </a:prstGeom>
          <a:noFill/>
          <a:ln w="12700">
            <a:solidFill>
              <a:schemeClr val="tx1"/>
            </a:solidFill>
          </a:ln>
        </p:spPr>
        <p:txBody>
          <a:bodyPr wrap="square" rtlCol="0">
            <a:spAutoFit/>
          </a:bodyPr>
          <a:lstStyle/>
          <a:p>
            <a:r>
              <a:rPr kumimoji="1" lang="en-US" altLang="ja-JP" dirty="0" smtClean="0"/>
              <a:t>H21/3/31</a:t>
            </a:r>
            <a:endParaRPr kumimoji="1" lang="ja-JP" altLang="en-US" dirty="0"/>
          </a:p>
        </p:txBody>
      </p:sp>
      <p:sp>
        <p:nvSpPr>
          <p:cNvPr id="12" name="テキスト ボックス 11"/>
          <p:cNvSpPr txBox="1"/>
          <p:nvPr/>
        </p:nvSpPr>
        <p:spPr>
          <a:xfrm>
            <a:off x="3563888" y="2996952"/>
            <a:ext cx="1296144" cy="369332"/>
          </a:xfrm>
          <a:prstGeom prst="rect">
            <a:avLst/>
          </a:prstGeom>
          <a:noFill/>
          <a:ln w="12700">
            <a:solidFill>
              <a:schemeClr val="tx1"/>
            </a:solidFill>
          </a:ln>
        </p:spPr>
        <p:txBody>
          <a:bodyPr wrap="square" rtlCol="0">
            <a:spAutoFit/>
          </a:bodyPr>
          <a:lstStyle/>
          <a:p>
            <a:r>
              <a:rPr kumimoji="1" lang="en-US" altLang="ja-JP" dirty="0" smtClean="0"/>
              <a:t>H22/3/31</a:t>
            </a:r>
            <a:endParaRPr kumimoji="1" lang="ja-JP" altLang="en-US" dirty="0"/>
          </a:p>
        </p:txBody>
      </p:sp>
      <p:sp>
        <p:nvSpPr>
          <p:cNvPr id="13" name="テキスト ボックス 12"/>
          <p:cNvSpPr txBox="1"/>
          <p:nvPr/>
        </p:nvSpPr>
        <p:spPr>
          <a:xfrm>
            <a:off x="7380312" y="2996952"/>
            <a:ext cx="1296144" cy="369332"/>
          </a:xfrm>
          <a:prstGeom prst="rect">
            <a:avLst/>
          </a:prstGeom>
          <a:noFill/>
          <a:ln w="12700">
            <a:solidFill>
              <a:schemeClr val="tx1"/>
            </a:solidFill>
          </a:ln>
        </p:spPr>
        <p:txBody>
          <a:bodyPr wrap="square" rtlCol="0">
            <a:spAutoFit/>
          </a:bodyPr>
          <a:lstStyle/>
          <a:p>
            <a:r>
              <a:rPr kumimoji="1" lang="en-US" altLang="ja-JP" dirty="0" smtClean="0"/>
              <a:t>H23/3/31</a:t>
            </a:r>
            <a:endParaRPr kumimoji="1" lang="ja-JP" altLang="en-US" dirty="0"/>
          </a:p>
        </p:txBody>
      </p:sp>
      <p:sp>
        <p:nvSpPr>
          <p:cNvPr id="19" name="テキスト ボックス 18"/>
          <p:cNvSpPr txBox="1"/>
          <p:nvPr/>
        </p:nvSpPr>
        <p:spPr>
          <a:xfrm>
            <a:off x="2195736" y="3068960"/>
            <a:ext cx="432048" cy="369332"/>
          </a:xfrm>
          <a:prstGeom prst="rect">
            <a:avLst/>
          </a:prstGeom>
          <a:noFill/>
        </p:spPr>
        <p:txBody>
          <a:bodyPr wrap="square" rtlCol="0">
            <a:spAutoFit/>
          </a:bodyPr>
          <a:lstStyle/>
          <a:p>
            <a:r>
              <a:rPr kumimoji="1" lang="ja-JP" altLang="en-US" dirty="0" smtClean="0"/>
              <a:t>①</a:t>
            </a:r>
            <a:endParaRPr kumimoji="1" lang="ja-JP" altLang="en-US" dirty="0"/>
          </a:p>
        </p:txBody>
      </p:sp>
      <p:sp>
        <p:nvSpPr>
          <p:cNvPr id="20" name="テキスト ボックス 19"/>
          <p:cNvSpPr txBox="1"/>
          <p:nvPr/>
        </p:nvSpPr>
        <p:spPr>
          <a:xfrm>
            <a:off x="5940152" y="3068960"/>
            <a:ext cx="432048" cy="369332"/>
          </a:xfrm>
          <a:prstGeom prst="rect">
            <a:avLst/>
          </a:prstGeom>
          <a:noFill/>
        </p:spPr>
        <p:txBody>
          <a:bodyPr wrap="square" rtlCol="0">
            <a:spAutoFit/>
          </a:bodyPr>
          <a:lstStyle/>
          <a:p>
            <a:r>
              <a:rPr lang="ja-JP" altLang="en-US" dirty="0" smtClean="0"/>
              <a:t>②</a:t>
            </a:r>
            <a:endParaRPr kumimoji="1" lang="ja-JP" alt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fld id="{818BF7D5-19D6-4E1A-89AD-733AF297C7BC}" type="slidenum">
              <a:rPr kumimoji="1" lang="ja-JP" altLang="en-US" smtClean="0"/>
              <a:pPr/>
              <a:t>26</a:t>
            </a:fld>
            <a:endParaRPr kumimoji="1" lang="ja-JP" altLang="en-US"/>
          </a:p>
        </p:txBody>
      </p:sp>
      <p:sp>
        <p:nvSpPr>
          <p:cNvPr id="3" name="テキスト ボックス 2"/>
          <p:cNvSpPr txBox="1"/>
          <p:nvPr/>
        </p:nvSpPr>
        <p:spPr>
          <a:xfrm>
            <a:off x="107504" y="52164"/>
            <a:ext cx="8856984" cy="5847755"/>
          </a:xfrm>
          <a:prstGeom prst="rect">
            <a:avLst/>
          </a:prstGeom>
          <a:noFill/>
        </p:spPr>
        <p:txBody>
          <a:bodyPr wrap="square" rtlCol="0">
            <a:spAutoFit/>
          </a:bodyPr>
          <a:lstStyle/>
          <a:p>
            <a:r>
              <a:rPr kumimoji="1" lang="en-US" altLang="ja-JP" dirty="0" smtClean="0"/>
              <a:t>&lt;H22/3/31&gt;</a:t>
            </a:r>
          </a:p>
          <a:p>
            <a:r>
              <a:rPr lang="ja-JP" altLang="en-US" dirty="0" smtClean="0"/>
              <a:t>１</a:t>
            </a:r>
            <a:r>
              <a:rPr lang="ja-JP" altLang="en-US" dirty="0" smtClean="0"/>
              <a:t>）</a:t>
            </a:r>
            <a:endParaRPr lang="en-US" altLang="ja-JP" dirty="0" smtClean="0"/>
          </a:p>
          <a:p>
            <a:endParaRPr lang="en-US" altLang="ja-JP" sz="800" dirty="0"/>
          </a:p>
          <a:p>
            <a:endParaRPr lang="en-US" altLang="ja-JP" sz="800" dirty="0" smtClean="0"/>
          </a:p>
          <a:p>
            <a:endParaRPr lang="en-US" altLang="ja-JP" sz="800" dirty="0" smtClean="0"/>
          </a:p>
          <a:p>
            <a:endParaRPr lang="en-US" altLang="ja-JP" sz="800" dirty="0"/>
          </a:p>
          <a:p>
            <a:endParaRPr lang="en-US" altLang="ja-JP" sz="800" dirty="0" smtClean="0"/>
          </a:p>
          <a:p>
            <a:endParaRPr lang="en-US" altLang="ja-JP" sz="800" dirty="0"/>
          </a:p>
          <a:p>
            <a:endParaRPr lang="en-US" altLang="ja-JP" sz="800" dirty="0" smtClean="0"/>
          </a:p>
          <a:p>
            <a:r>
              <a:rPr lang="ja-JP" altLang="en-US" dirty="0" smtClean="0"/>
              <a:t>２</a:t>
            </a:r>
            <a:r>
              <a:rPr lang="ja-JP" altLang="en-US" dirty="0" smtClean="0"/>
              <a:t>）</a:t>
            </a:r>
            <a:endParaRPr lang="en-US" altLang="ja-JP" dirty="0" smtClean="0"/>
          </a:p>
          <a:p>
            <a:endParaRPr lang="en-US" altLang="ja-JP" sz="800" dirty="0"/>
          </a:p>
          <a:p>
            <a:endParaRPr lang="en-US" altLang="ja-JP" sz="800" dirty="0" smtClean="0"/>
          </a:p>
          <a:p>
            <a:endParaRPr lang="en-US" altLang="ja-JP" sz="800" dirty="0"/>
          </a:p>
          <a:p>
            <a:endParaRPr lang="en-US" altLang="ja-JP" sz="800" dirty="0" smtClean="0"/>
          </a:p>
          <a:p>
            <a:endParaRPr lang="en-US" altLang="ja-JP" sz="800" dirty="0"/>
          </a:p>
          <a:p>
            <a:endParaRPr lang="en-US" altLang="ja-JP" sz="800" dirty="0" smtClean="0"/>
          </a:p>
          <a:p>
            <a:endParaRPr lang="en-US" altLang="ja-JP" sz="800" dirty="0" smtClean="0"/>
          </a:p>
          <a:p>
            <a:endParaRPr lang="en-US" altLang="ja-JP" sz="800" dirty="0" smtClean="0"/>
          </a:p>
          <a:p>
            <a:r>
              <a:rPr lang="ja-JP" altLang="en-US" dirty="0" smtClean="0"/>
              <a:t>３</a:t>
            </a:r>
            <a:r>
              <a:rPr lang="ja-JP" altLang="en-US" dirty="0" smtClean="0"/>
              <a:t>）</a:t>
            </a:r>
            <a:endParaRPr lang="en-US" altLang="ja-JP" dirty="0" smtClean="0"/>
          </a:p>
          <a:p>
            <a:endParaRPr lang="en-US" altLang="ja-JP" dirty="0"/>
          </a:p>
          <a:p>
            <a:endParaRPr lang="en-US" altLang="ja-JP" dirty="0" smtClean="0"/>
          </a:p>
          <a:p>
            <a:endParaRPr lang="en-US" altLang="ja-JP" dirty="0"/>
          </a:p>
          <a:p>
            <a:endParaRPr lang="en-US" altLang="ja-JP" dirty="0" smtClean="0"/>
          </a:p>
          <a:p>
            <a:r>
              <a:rPr lang="en-US" altLang="ja-JP" dirty="0" smtClean="0"/>
              <a:t>&lt;</a:t>
            </a:r>
            <a:r>
              <a:rPr lang="en-US" altLang="ja-JP" dirty="0" smtClean="0"/>
              <a:t>H23/3/31&gt;</a:t>
            </a:r>
          </a:p>
          <a:p>
            <a:endParaRPr lang="en-US" altLang="ja-JP" sz="800" dirty="0" smtClean="0"/>
          </a:p>
          <a:p>
            <a:r>
              <a:rPr lang="ja-JP" altLang="en-US" dirty="0" smtClean="0"/>
              <a:t>４）</a:t>
            </a:r>
            <a:r>
              <a:rPr lang="ja-JP" altLang="en-US" dirty="0" smtClean="0"/>
              <a:t>・</a:t>
            </a:r>
            <a:endParaRPr lang="en-US" altLang="ja-JP" dirty="0" smtClean="0"/>
          </a:p>
          <a:p>
            <a:endParaRPr lang="en-US" altLang="ja-JP" sz="800" dirty="0"/>
          </a:p>
          <a:p>
            <a:endParaRPr lang="en-US" altLang="ja-JP" sz="800" dirty="0" smtClean="0"/>
          </a:p>
          <a:p>
            <a:endParaRPr lang="en-US" altLang="ja-JP" sz="800" dirty="0"/>
          </a:p>
          <a:p>
            <a:endParaRPr lang="en-US" altLang="ja-JP" sz="800" dirty="0" smtClean="0"/>
          </a:p>
          <a:p>
            <a:endParaRPr lang="en-US" altLang="ja-JP" sz="800" dirty="0"/>
          </a:p>
          <a:p>
            <a:endParaRPr lang="en-US" altLang="ja-JP" sz="800" dirty="0" smtClean="0"/>
          </a:p>
          <a:p>
            <a:r>
              <a:rPr lang="ja-JP" altLang="en-US" dirty="0" smtClean="0"/>
              <a:t>　　</a:t>
            </a:r>
            <a:r>
              <a:rPr lang="ja-JP" altLang="en-US" dirty="0" smtClean="0"/>
              <a:t>・</a:t>
            </a:r>
            <a:r>
              <a:rPr lang="en-US" altLang="ja-JP" sz="800" dirty="0" smtClean="0"/>
              <a:t>  </a:t>
            </a:r>
            <a:r>
              <a:rPr lang="ja-JP" altLang="en-US" sz="800" dirty="0" smtClean="0"/>
              <a:t>　</a:t>
            </a:r>
            <a:endParaRPr lang="en-US" altLang="ja-JP" sz="8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番号プレースホルダ 1"/>
          <p:cNvSpPr>
            <a:spLocks noGrp="1"/>
          </p:cNvSpPr>
          <p:nvPr>
            <p:ph type="sldNum" sz="quarter" idx="12"/>
          </p:nvPr>
        </p:nvSpPr>
        <p:spPr/>
        <p:txBody>
          <a:bodyPr/>
          <a:lstStyle/>
          <a:p>
            <a:fld id="{818BF7D5-19D6-4E1A-89AD-733AF297C7BC}" type="slidenum">
              <a:rPr kumimoji="1" lang="ja-JP" altLang="en-US" smtClean="0"/>
              <a:pPr/>
              <a:t>27</a:t>
            </a:fld>
            <a:endParaRPr kumimoji="1" lang="ja-JP" altLang="en-US"/>
          </a:p>
        </p:txBody>
      </p:sp>
      <p:sp>
        <p:nvSpPr>
          <p:cNvPr id="3" name="正方形/長方形 2"/>
          <p:cNvSpPr/>
          <p:nvPr/>
        </p:nvSpPr>
        <p:spPr>
          <a:xfrm>
            <a:off x="323528" y="404664"/>
            <a:ext cx="8568952" cy="4308872"/>
          </a:xfrm>
          <a:prstGeom prst="rect">
            <a:avLst/>
          </a:prstGeom>
        </p:spPr>
        <p:txBody>
          <a:bodyPr wrap="square">
            <a:spAutoFit/>
          </a:bodyPr>
          <a:lstStyle/>
          <a:p>
            <a:r>
              <a:rPr lang="ja-JP" altLang="en-US" dirty="0" smtClean="0"/>
              <a:t>５）</a:t>
            </a:r>
            <a:r>
              <a:rPr lang="ja-JP" altLang="en-US" b="1" dirty="0" smtClean="0"/>
              <a:t>配当金の相殺</a:t>
            </a:r>
            <a:endParaRPr lang="en-US" altLang="ja-JP" b="1" dirty="0" smtClean="0"/>
          </a:p>
          <a:p>
            <a:endParaRPr lang="en-US" altLang="ja-JP" sz="800" b="1" dirty="0" smtClean="0"/>
          </a:p>
          <a:p>
            <a:r>
              <a:rPr lang="ja-JP" altLang="en-US" b="1" dirty="0" smtClean="0"/>
              <a:t>　　</a:t>
            </a:r>
            <a:r>
              <a:rPr lang="ja-JP" altLang="en-US" dirty="0" smtClean="0"/>
              <a:t>（受取配当金）</a:t>
            </a:r>
            <a:r>
              <a:rPr lang="en-US" altLang="ja-JP" dirty="0" smtClean="0"/>
              <a:t>28,000</a:t>
            </a:r>
            <a:r>
              <a:rPr lang="ja-JP" altLang="en-US" dirty="0" smtClean="0"/>
              <a:t>　／ （</a:t>
            </a:r>
            <a:r>
              <a:rPr lang="en-US" altLang="ja-JP" dirty="0" smtClean="0"/>
              <a:t>A </a:t>
            </a:r>
            <a:r>
              <a:rPr lang="ja-JP" altLang="en-US" dirty="0" smtClean="0"/>
              <a:t>社 株 式）</a:t>
            </a:r>
            <a:r>
              <a:rPr lang="en-US" altLang="ja-JP" dirty="0" smtClean="0"/>
              <a:t>28,000</a:t>
            </a:r>
          </a:p>
          <a:p>
            <a:r>
              <a:rPr lang="en-US" altLang="ja-JP" dirty="0" smtClean="0"/>
              <a:t>                     70,000×40%</a:t>
            </a:r>
            <a:r>
              <a:rPr lang="ja-JP" altLang="en-US" dirty="0" smtClean="0"/>
              <a:t>＝</a:t>
            </a:r>
            <a:r>
              <a:rPr lang="en-US" altLang="ja-JP" dirty="0" smtClean="0"/>
              <a:t>28,000</a:t>
            </a:r>
          </a:p>
          <a:p>
            <a:endParaRPr lang="en-US" altLang="ja-JP" sz="800" dirty="0" smtClean="0"/>
          </a:p>
          <a:p>
            <a:r>
              <a:rPr lang="ja-JP" altLang="en-US" dirty="0" smtClean="0"/>
              <a:t>６）当期純利益の振り替え</a:t>
            </a:r>
            <a:endParaRPr lang="en-US" altLang="ja-JP" dirty="0" smtClean="0"/>
          </a:p>
          <a:p>
            <a:endParaRPr lang="en-US" altLang="ja-JP" sz="800" dirty="0" smtClean="0"/>
          </a:p>
          <a:p>
            <a:r>
              <a:rPr lang="ja-JP" altLang="en-US" dirty="0" smtClean="0"/>
              <a:t>　　 （</a:t>
            </a:r>
            <a:r>
              <a:rPr lang="en-US" altLang="ja-JP" dirty="0" smtClean="0"/>
              <a:t>A </a:t>
            </a:r>
            <a:r>
              <a:rPr lang="ja-JP" altLang="en-US" dirty="0" smtClean="0"/>
              <a:t>社 株 式）</a:t>
            </a:r>
            <a:r>
              <a:rPr lang="en-US" altLang="ja-JP" dirty="0" smtClean="0"/>
              <a:t>72,000</a:t>
            </a:r>
            <a:r>
              <a:rPr lang="ja-JP" altLang="en-US" dirty="0" smtClean="0"/>
              <a:t>　／ （持分法による投資損益）</a:t>
            </a:r>
            <a:r>
              <a:rPr lang="en-US" altLang="ja-JP" dirty="0" smtClean="0"/>
              <a:t>72,000</a:t>
            </a:r>
          </a:p>
          <a:p>
            <a:r>
              <a:rPr lang="en-US" altLang="ja-JP" dirty="0" smtClean="0"/>
              <a:t>                     180,000×40%</a:t>
            </a:r>
            <a:r>
              <a:rPr lang="ja-JP" altLang="en-US" dirty="0" smtClean="0"/>
              <a:t>＝</a:t>
            </a:r>
            <a:r>
              <a:rPr lang="en-US" altLang="ja-JP" dirty="0" smtClean="0"/>
              <a:t>72,000</a:t>
            </a:r>
          </a:p>
          <a:p>
            <a:endParaRPr lang="en-US" altLang="ja-JP" sz="800" dirty="0" smtClean="0"/>
          </a:p>
          <a:p>
            <a:r>
              <a:rPr lang="ja-JP" altLang="en-US" dirty="0" smtClean="0"/>
              <a:t>７） 「のれん」の償却</a:t>
            </a:r>
            <a:endParaRPr lang="en-US" altLang="ja-JP" dirty="0" smtClean="0"/>
          </a:p>
          <a:p>
            <a:endParaRPr lang="en-US" altLang="ja-JP" sz="800" dirty="0" smtClean="0"/>
          </a:p>
          <a:p>
            <a:r>
              <a:rPr lang="ja-JP" altLang="en-US" dirty="0" smtClean="0"/>
              <a:t>　　（持分法による投資損益）</a:t>
            </a:r>
            <a:r>
              <a:rPr lang="en-US" altLang="ja-JP" dirty="0" smtClean="0"/>
              <a:t>2,200</a:t>
            </a:r>
            <a:r>
              <a:rPr lang="ja-JP" altLang="en-US" dirty="0" smtClean="0"/>
              <a:t>　／ （</a:t>
            </a:r>
            <a:r>
              <a:rPr lang="en-US" altLang="ja-JP" dirty="0" smtClean="0"/>
              <a:t>A </a:t>
            </a:r>
            <a:r>
              <a:rPr lang="ja-JP" altLang="en-US" dirty="0" smtClean="0"/>
              <a:t>社 株 式）</a:t>
            </a:r>
            <a:r>
              <a:rPr lang="en-US" altLang="ja-JP" dirty="0" smtClean="0"/>
              <a:t>2,200</a:t>
            </a:r>
          </a:p>
          <a:p>
            <a:endParaRPr lang="en-US" altLang="ja-JP" dirty="0" smtClean="0"/>
          </a:p>
          <a:p>
            <a:endParaRPr lang="en-US" altLang="ja-JP" dirty="0" smtClean="0"/>
          </a:p>
          <a:p>
            <a:r>
              <a:rPr lang="ja-JP" altLang="en-US" dirty="0" smtClean="0"/>
              <a:t>　∴</a:t>
            </a:r>
            <a:r>
              <a:rPr lang="en-US" altLang="ja-JP" dirty="0" smtClean="0"/>
              <a:t>A</a:t>
            </a:r>
            <a:r>
              <a:rPr lang="ja-JP" altLang="en-US" dirty="0" smtClean="0"/>
              <a:t>社株式の</a:t>
            </a:r>
            <a:r>
              <a:rPr lang="en-US" altLang="ja-JP" dirty="0" smtClean="0"/>
              <a:t>B/S</a:t>
            </a:r>
            <a:r>
              <a:rPr lang="ja-JP" altLang="en-US" dirty="0" smtClean="0"/>
              <a:t>記載額＝</a:t>
            </a:r>
            <a:r>
              <a:rPr lang="en-US" altLang="ja-JP" dirty="0" smtClean="0"/>
              <a:t>700,000</a:t>
            </a:r>
            <a:r>
              <a:rPr lang="ja-JP" altLang="en-US" dirty="0" smtClean="0"/>
              <a:t>－</a:t>
            </a:r>
            <a:r>
              <a:rPr lang="en-US" altLang="ja-JP" dirty="0" smtClean="0"/>
              <a:t>2,200</a:t>
            </a:r>
            <a:r>
              <a:rPr lang="ja-JP" altLang="en-US" dirty="0" smtClean="0"/>
              <a:t>＋</a:t>
            </a:r>
            <a:r>
              <a:rPr lang="en-US" altLang="ja-JP" dirty="0" smtClean="0"/>
              <a:t>40,000</a:t>
            </a:r>
            <a:r>
              <a:rPr lang="ja-JP" altLang="en-US" dirty="0" smtClean="0"/>
              <a:t>－</a:t>
            </a:r>
            <a:r>
              <a:rPr lang="en-US" altLang="ja-JP" dirty="0" smtClean="0"/>
              <a:t>28,000</a:t>
            </a:r>
            <a:r>
              <a:rPr lang="ja-JP" altLang="en-US" dirty="0" smtClean="0"/>
              <a:t>＋</a:t>
            </a:r>
            <a:r>
              <a:rPr lang="en-US" altLang="ja-JP" dirty="0" smtClean="0"/>
              <a:t>72,000</a:t>
            </a:r>
          </a:p>
          <a:p>
            <a:r>
              <a:rPr lang="en-US" altLang="ja-JP" dirty="0" smtClean="0"/>
              <a:t>                                    </a:t>
            </a:r>
            <a:r>
              <a:rPr lang="ja-JP" altLang="en-US" dirty="0" smtClean="0"/>
              <a:t>－</a:t>
            </a:r>
            <a:r>
              <a:rPr lang="en-US" altLang="ja-JP" dirty="0" smtClean="0"/>
              <a:t>2,200</a:t>
            </a:r>
            <a:r>
              <a:rPr lang="ja-JP" altLang="en-US" dirty="0" smtClean="0"/>
              <a:t>＝</a:t>
            </a:r>
            <a:r>
              <a:rPr lang="en-US" altLang="ja-JP" u="sng" dirty="0" smtClean="0"/>
              <a:t>779,600</a:t>
            </a:r>
          </a:p>
          <a:p>
            <a:endParaRPr lang="en-US" altLang="ja-JP" dirty="0" smtClean="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トラベル">
  <a:themeElements>
    <a:clrScheme name="トラベル">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トラベル">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トラベル">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3505</TotalTime>
  <Words>599</Words>
  <Application>Microsoft Office PowerPoint</Application>
  <PresentationFormat>画面に合わせる (4:3)</PresentationFormat>
  <Paragraphs>306</Paragraphs>
  <Slides>27</Slides>
  <Notes>4</Notes>
  <HiddenSlides>0</HiddenSlides>
  <MMClips>0</MMClips>
  <ScaleCrop>false</ScaleCrop>
  <HeadingPairs>
    <vt:vector size="4" baseType="variant">
      <vt:variant>
        <vt:lpstr>テーマ</vt:lpstr>
      </vt:variant>
      <vt:variant>
        <vt:i4>1</vt:i4>
      </vt:variant>
      <vt:variant>
        <vt:lpstr>スライド タイトル</vt:lpstr>
      </vt:variant>
      <vt:variant>
        <vt:i4>27</vt:i4>
      </vt:variant>
    </vt:vector>
  </HeadingPairs>
  <TitlesOfParts>
    <vt:vector size="28" baseType="lpstr">
      <vt:lpstr>トラベル</vt:lpstr>
      <vt:lpstr>持 分 法 会 計  </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キャッシュ・フロー会計論</dc:title>
  <dc:creator>GEN</dc:creator>
  <cp:lastModifiedBy>masuoka</cp:lastModifiedBy>
  <cp:revision>310</cp:revision>
  <dcterms:created xsi:type="dcterms:W3CDTF">2011-08-21T07:50:13Z</dcterms:created>
  <dcterms:modified xsi:type="dcterms:W3CDTF">2013-10-10T03:34:48Z</dcterms:modified>
</cp:coreProperties>
</file>